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00" r:id="rId2"/>
    <p:sldMasterId id="2147483712" r:id="rId3"/>
  </p:sldMasterIdLst>
  <p:notesMasterIdLst>
    <p:notesMasterId r:id="rId46"/>
  </p:notesMasterIdLst>
  <p:sldIdLst>
    <p:sldId id="256" r:id="rId4"/>
    <p:sldId id="291" r:id="rId5"/>
    <p:sldId id="260" r:id="rId6"/>
    <p:sldId id="257" r:id="rId7"/>
    <p:sldId id="292" r:id="rId8"/>
    <p:sldId id="258" r:id="rId9"/>
    <p:sldId id="279" r:id="rId10"/>
    <p:sldId id="265" r:id="rId11"/>
    <p:sldId id="263" r:id="rId12"/>
    <p:sldId id="261" r:id="rId13"/>
    <p:sldId id="259" r:id="rId14"/>
    <p:sldId id="262" r:id="rId15"/>
    <p:sldId id="293" r:id="rId16"/>
    <p:sldId id="264" r:id="rId17"/>
    <p:sldId id="270" r:id="rId18"/>
    <p:sldId id="266" r:id="rId19"/>
    <p:sldId id="280" r:id="rId20"/>
    <p:sldId id="268" r:id="rId21"/>
    <p:sldId id="285" r:id="rId22"/>
    <p:sldId id="271" r:id="rId23"/>
    <p:sldId id="267" r:id="rId24"/>
    <p:sldId id="281" r:id="rId25"/>
    <p:sldId id="269" r:id="rId26"/>
    <p:sldId id="294" r:id="rId27"/>
    <p:sldId id="273" r:id="rId28"/>
    <p:sldId id="275" r:id="rId29"/>
    <p:sldId id="282" r:id="rId30"/>
    <p:sldId id="295" r:id="rId31"/>
    <p:sldId id="296" r:id="rId32"/>
    <p:sldId id="297" r:id="rId33"/>
    <p:sldId id="277" r:id="rId34"/>
    <p:sldId id="299" r:id="rId35"/>
    <p:sldId id="278" r:id="rId36"/>
    <p:sldId id="283" r:id="rId37"/>
    <p:sldId id="298" r:id="rId38"/>
    <p:sldId id="287" r:id="rId39"/>
    <p:sldId id="276" r:id="rId40"/>
    <p:sldId id="289" r:id="rId41"/>
    <p:sldId id="290" r:id="rId42"/>
    <p:sldId id="301" r:id="rId43"/>
    <p:sldId id="288"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50" autoAdjust="0"/>
    <p:restoredTop sz="93645" autoAdjust="0"/>
  </p:normalViewPr>
  <p:slideViewPr>
    <p:cSldViewPr snapToGrid="0">
      <p:cViewPr varScale="1">
        <p:scale>
          <a:sx n="64" d="100"/>
          <a:sy n="64" d="100"/>
        </p:scale>
        <p:origin x="102" y="9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D2DC4-0D8C-4908-9566-216BF08619A5}"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53EFA-EA28-4522-909A-82E38F23EDBE}" type="slidenum">
              <a:rPr lang="en-US" smtClean="0"/>
              <a:t>‹#›</a:t>
            </a:fld>
            <a:endParaRPr lang="en-US"/>
          </a:p>
        </p:txBody>
      </p:sp>
    </p:spTree>
    <p:extLst>
      <p:ext uri="{BB962C8B-B14F-4D97-AF65-F5344CB8AC3E}">
        <p14:creationId xmlns:p14="http://schemas.microsoft.com/office/powerpoint/2010/main" val="359986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321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7E09B-169A-FD02-3176-8EDAFF8B6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FEB6D-78A6-6C34-35C3-9D619E98E5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48F53-CFFA-C68B-33E5-6A3A266267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DFD2CE-D6A4-63E8-C883-9F44639701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77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8B5E7-4CC1-462A-EB23-9650A54AB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CBA33-090F-DFED-C6B5-512723CE6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D4332-BF3E-4E01-7050-A3AAA85BF8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5D23AB-2CB0-DA8E-72F4-62929A055C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110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4361C-4416-AA23-990E-2D6E01529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8C8B3-63D2-BBB4-3AB3-7083A5E89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DF53D-6898-1BE0-664F-022C6A5239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D29C19-6F68-B593-4A2E-CCA7D42C12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6546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37DC4-C10B-9A17-F9A1-067B69838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9FD1D-B6CC-E751-A373-7C995B9EF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8E007-32C9-C73B-363F-27648D0044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0CBD74-44FA-C1B2-24D1-79408B6FDB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0665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802588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403551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42741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4AA71-8DDF-5B61-AEC3-156A6F9E42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486582-EA3E-A560-C8DA-12D914D17B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3CE998-EF9F-4696-442A-FE052DEC4DFE}"/>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EF5DD226-D073-7DBE-81A5-9DA1539F0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71849-E680-162E-F147-09BC85160B26}"/>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2805986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18E4-62A4-CFED-7B83-D5DBF482FB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684F7-11D4-385F-7865-D11D15C942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1D5BD-8208-6BB7-11C9-53EE3DDEDB92}"/>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74CDD003-2975-2A21-66A0-95FEB0525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E28B4-4128-2605-3B50-56D3A288BE85}"/>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781233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B8DC-A1CB-7F2D-F2E8-E5F3388E36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9D2E8-66C0-D3FF-C84E-68CCDF863D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102F46-1C66-4B12-1F02-52870309212F}"/>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40899542-979D-4AA7-2439-40DA99E37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E6C98-C793-5C71-E92F-07B441D27E8A}"/>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2295464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C96C-F0D5-1F8E-1ADE-D325F754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00D2B4-1E76-0B93-B4AB-D4F75E3A1F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800BF9-2BCF-562F-E88C-32E2BF2D28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8E2565-9952-4925-F96B-CCE25904D788}"/>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6" name="Footer Placeholder 5">
            <a:extLst>
              <a:ext uri="{FF2B5EF4-FFF2-40B4-BE49-F238E27FC236}">
                <a16:creationId xmlns:a16="http://schemas.microsoft.com/office/drawing/2014/main" id="{42AAA645-FCE4-1269-32A9-5265CD4A4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146A4-38A1-0CFB-B7B2-797091C4E018}"/>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723237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B030-080A-CA6C-2AB1-0229F38D6A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628DC0-C299-4AF7-50DF-746A9B2762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73567-105C-3605-7A93-C5C794B05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E339F-A472-FEAE-F2AD-6410324521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D2B3E9-3C1C-35FC-E57A-8BDF4319D8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A46204-A4BF-8830-DC42-C23B0007ACB8}"/>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8" name="Footer Placeholder 7">
            <a:extLst>
              <a:ext uri="{FF2B5EF4-FFF2-40B4-BE49-F238E27FC236}">
                <a16:creationId xmlns:a16="http://schemas.microsoft.com/office/drawing/2014/main" id="{7BF72F38-79C8-D2E8-F523-8809EC6F02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B65B2E-E350-0B20-FE20-09FD5D8465F0}"/>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4191955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2C6E-8150-FDDC-9F72-BC473DCE3F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E5D9FA-E3C6-1B2C-7938-1776847A7434}"/>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4" name="Footer Placeholder 3">
            <a:extLst>
              <a:ext uri="{FF2B5EF4-FFF2-40B4-BE49-F238E27FC236}">
                <a16:creationId xmlns:a16="http://schemas.microsoft.com/office/drawing/2014/main" id="{0475DCCC-66E1-7B2D-251C-3302B339CE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5AB329-2245-0E90-2921-2A9FD07006CA}"/>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1240347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B7BC0F-2B47-B9A2-3E67-02E8F34C3732}"/>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3" name="Footer Placeholder 2">
            <a:extLst>
              <a:ext uri="{FF2B5EF4-FFF2-40B4-BE49-F238E27FC236}">
                <a16:creationId xmlns:a16="http://schemas.microsoft.com/office/drawing/2014/main" id="{0622F629-8471-DEA9-C159-BA393CE3A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19666-8771-6833-C850-C57F4C8BE717}"/>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363295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14DC-BB9F-8134-C7FA-A3AADBE2C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40B9AC-8615-6AB6-67EC-CFC5C0797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E8372-5E41-9446-2BD6-3E167B774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B33FB-6DF4-3AE9-1A42-62CB8D95FB33}"/>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6" name="Footer Placeholder 5">
            <a:extLst>
              <a:ext uri="{FF2B5EF4-FFF2-40B4-BE49-F238E27FC236}">
                <a16:creationId xmlns:a16="http://schemas.microsoft.com/office/drawing/2014/main" id="{B7D842CE-F63F-BEAD-27A5-A2CB2DBE3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05C79E-4AE7-E2B2-87F5-BD307F7E0A1D}"/>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16460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818075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EE06-59BE-E52F-5D69-2A0A0B52C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7E80F5-EFBA-FFF5-0966-76CEF1AF8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E6DC69-A2D5-3F8F-4DDC-9CFCA7489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4DAA2-D603-543E-31DC-34D0970A041E}"/>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6" name="Footer Placeholder 5">
            <a:extLst>
              <a:ext uri="{FF2B5EF4-FFF2-40B4-BE49-F238E27FC236}">
                <a16:creationId xmlns:a16="http://schemas.microsoft.com/office/drawing/2014/main" id="{8D469818-1780-8C4D-2526-A39858CCF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606072-1ABE-8F1B-2D49-B23EB3C358DA}"/>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503446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167-2887-B802-E9D2-763B6AE324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989610-B068-6C4D-E1EC-1B43FDB4AC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46FE5-DC9B-3C87-AC07-99A63FA3CD84}"/>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A7ED060A-725C-4E50-7ABD-DB4475F24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B6840-4195-63ED-9DCD-75249B7B7AEB}"/>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1583568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404101-EA21-A292-A4C4-7D9D4A4015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DD474F-6B56-B4FE-892B-B297EF22D7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EF348-A65C-4B1C-0166-71B81B04FF00}"/>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394EA27E-0E17-596D-A158-14097F2DC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8692D-48B0-2C98-4BB6-BCFBD49B9187}"/>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2568611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2326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3488881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1321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636088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8727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0470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012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92314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997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9144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13041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6289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4705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5057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250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9231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8583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94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730267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23336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138687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10719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64126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25085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3.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2766A6-3C10-4AB8-86A1-BB1F0CDA7EFE}" type="datetimeFigureOut">
              <a:rPr lang="en-US" smtClean="0"/>
              <a:pPr/>
              <a:t>8/21/2025</a:t>
            </a:fld>
            <a:endParaRPr lang="en-US" dirty="0"/>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60201-1C40-4B39-813D-5CD9493BAEED}" type="slidenum">
              <a:rPr lang="en-US" smtClean="0"/>
              <a:pPr/>
              <a:t>‹#›</a:t>
            </a:fld>
            <a:endParaRPr lang="en-US"/>
          </a:p>
        </p:txBody>
      </p:sp>
    </p:spTree>
    <p:extLst>
      <p:ext uri="{BB962C8B-B14F-4D97-AF65-F5344CB8AC3E}">
        <p14:creationId xmlns:p14="http://schemas.microsoft.com/office/powerpoint/2010/main" val="19908888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EFF7FA-8736-CF64-2168-7E445CA86A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DD0F58-25D8-8469-726F-252786745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66AF3-26A9-7476-923F-F36C7357A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4D0068C5-0C6C-10AE-7B26-EFEF815E3F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C86A548-CC56-08CD-C1E7-BE3EF559F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A683CA-56E0-4B79-8D9E-73A711E097E1}" type="slidenum">
              <a:rPr lang="en-US" smtClean="0"/>
              <a:t>‹#›</a:t>
            </a:fld>
            <a:endParaRPr lang="en-US"/>
          </a:p>
        </p:txBody>
      </p:sp>
    </p:spTree>
    <p:extLst>
      <p:ext uri="{BB962C8B-B14F-4D97-AF65-F5344CB8AC3E}">
        <p14:creationId xmlns:p14="http://schemas.microsoft.com/office/powerpoint/2010/main" val="293592052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8/21/2025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19755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uadalupedoral.info/open-house/" TargetMode="External"/><Relationship Id="rId2" Type="http://schemas.openxmlformats.org/officeDocument/2006/relationships/hyperlink" Target="mailto:Miguel.ruiz@guadalupedoral.org" TargetMode="Externa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guadalupedoral.info/calenda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www.guadalupedoral.info/forcatechists/our-team/"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www.guadalupedoral.info/forparents/protecting-gods-childr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guadalupedoral.info/wp-content/uploads/2013/12/TeachingTouchingSafety.pdf" TargetMode="External"/><Relationship Id="rId1" Type="http://schemas.openxmlformats.org/officeDocument/2006/relationships/slideLayout" Target="../slideLayouts/slideLayout2.xml"/><Relationship Id="rId4" Type="http://schemas.openxmlformats.org/officeDocument/2006/relationships/hyperlink" Target="https://guadalupedoral.info/teaching-touching-safet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4.svg"/></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lassroom.google.com/u/0/h" TargetMode="External"/><Relationship Id="rId2" Type="http://schemas.openxmlformats.org/officeDocument/2006/relationships/hyperlink" Target="mailto:name.lastname@guadalupedoral.org"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guadalupedoral.info/first-communion-page/first-communion-exam/"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9.xml"/><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hyperlink" Target="http://guadalupedoral.info/forparents/parent-handbook/"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9.xml"/><Relationship Id="rId4" Type="http://schemas.openxmlformats.org/officeDocument/2006/relationships/image" Target="../media/image60.jp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guadalupedoral.info/mass-attendance-log/"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maps/dir/shelton+academy/data=!4m6!4m5!1m1!4e2!1m2!1m1!1s0x88d9bea1833edf8d:0x431dedd4e21a6e13?sa=X&amp;ved=2ahUKEwjn2qal0YD6AhUGTjABHapVBuEQ9Rd6BAhiEAU" TargetMode="External"/><Relationship Id="rId2" Type="http://schemas.openxmlformats.org/officeDocument/2006/relationships/hyperlink" Target="https://www.google.com/maps/dir/doral+academy+prep/data=!4m6!4m5!1m1!4e2!1m2!1m1!1s0x88d9beb756a485cf:0xf2609cd9579636aa?sa=X&amp;ved=2ahUKEwj8wvaE0YD6AhU4czABHTpEBvIQ9Rd6BAhtEAU" TargetMode="External"/><Relationship Id="rId1" Type="http://schemas.openxmlformats.org/officeDocument/2006/relationships/slideLayout" Target="../slideLayouts/slideLayout2.xml"/><Relationship Id="rId4" Type="http://schemas.openxmlformats.org/officeDocument/2006/relationships/hyperlink" Target="https://www.google.com/maps/dir/11691+NW+25th+St,+Doral,+FL+33172/data=!4m6!4m5!1m1!4e2!1m2!1m1!1s0x88d9bebe92b00c79:0x10498f8f43d26907?sa=X&amp;ved=2ahUKEwiv6tTX0oD6AhXFZTABHWgeDGoQwwV6BAgbEA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8A8D11-DB51-43C0-8618-65C820DB4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FAEB520-155E-B741-25A7-735A4C622F8A}"/>
              </a:ext>
            </a:extLst>
          </p:cNvPr>
          <p:cNvSpPr>
            <a:spLocks noGrp="1"/>
          </p:cNvSpPr>
          <p:nvPr>
            <p:ph type="subTitle" idx="1"/>
          </p:nvPr>
        </p:nvSpPr>
        <p:spPr>
          <a:xfrm>
            <a:off x="651849" y="4300084"/>
            <a:ext cx="6929800" cy="2326740"/>
          </a:xfrm>
        </p:spPr>
        <p:style>
          <a:lnRef idx="2">
            <a:schemeClr val="accent6"/>
          </a:lnRef>
          <a:fillRef idx="1">
            <a:schemeClr val="lt1"/>
          </a:fillRef>
          <a:effectRef idx="0">
            <a:schemeClr val="accent6"/>
          </a:effectRef>
          <a:fontRef idx="minor">
            <a:schemeClr val="dk1"/>
          </a:fontRef>
        </p:style>
        <p:txBody>
          <a:bodyPr>
            <a:noAutofit/>
          </a:bodyPr>
          <a:lstStyle/>
          <a:p>
            <a:pPr algn="ctr">
              <a:lnSpc>
                <a:spcPct val="150000"/>
              </a:lnSpc>
              <a:spcBef>
                <a:spcPts val="0"/>
              </a:spcBef>
            </a:pPr>
            <a:r>
              <a:rPr lang="en-US" sz="2000" b="1" dirty="0">
                <a:solidFill>
                  <a:srgbClr val="000000"/>
                </a:solidFill>
                <a:latin typeface="Times New Roman" panose="02020603050405020304" pitchFamily="18" charset="0"/>
                <a:ea typeface="Calibri" panose="020F0502020204030204" pitchFamily="34" charset="0"/>
              </a:rPr>
              <a:t>Parish WhatsApp #</a:t>
            </a:r>
            <a:r>
              <a:rPr lang="en-US" sz="2000" b="1" u="sng" dirty="0">
                <a:solidFill>
                  <a:srgbClr val="0000FF"/>
                </a:solidFill>
                <a:latin typeface="Times New Roman" panose="02020603050405020304" pitchFamily="18" charset="0"/>
                <a:ea typeface="Calibri" panose="020F0502020204030204" pitchFamily="34" charset="0"/>
              </a:rPr>
              <a:t> 786-309-3387 (only WhatsApp, no calls)</a:t>
            </a:r>
            <a:endParaRPr lang="en-US" sz="2000" dirty="0">
              <a:latin typeface="Times New Roman" panose="02020603050405020304" pitchFamily="18" charset="0"/>
              <a:ea typeface="Times New Roman" panose="02020603050405020304" pitchFamily="18" charset="0"/>
            </a:endParaRPr>
          </a:p>
          <a:p>
            <a:pPr algn="ctr">
              <a:lnSpc>
                <a:spcPct val="150000"/>
              </a:lnSpc>
              <a:spcBef>
                <a:spcPts val="0"/>
              </a:spcBef>
            </a:pPr>
            <a:r>
              <a:rPr lang="en-US" sz="2000" b="1" u="sng" dirty="0">
                <a:solidFill>
                  <a:srgbClr val="000000"/>
                </a:solidFill>
                <a:latin typeface="Times New Roman" panose="02020603050405020304" pitchFamily="18" charset="0"/>
                <a:ea typeface="Calibri" panose="020F0502020204030204" pitchFamily="34" charset="0"/>
              </a:rPr>
              <a:t>Parish E-Mail:</a:t>
            </a:r>
            <a:r>
              <a:rPr lang="en-US" sz="2000" b="1" u="sng" dirty="0">
                <a:solidFill>
                  <a:srgbClr val="0000FF"/>
                </a:solidFill>
                <a:latin typeface="Times New Roman" panose="02020603050405020304" pitchFamily="18" charset="0"/>
                <a:ea typeface="Calibri" panose="020F0502020204030204" pitchFamily="34" charset="0"/>
              </a:rPr>
              <a:t> </a:t>
            </a:r>
            <a:r>
              <a:rPr lang="en-US" sz="2000" b="1" u="dbl" dirty="0">
                <a:solidFill>
                  <a:srgbClr val="0000FF"/>
                </a:solidFill>
                <a:latin typeface="Times New Roman" panose="02020603050405020304" pitchFamily="18" charset="0"/>
                <a:ea typeface="Calibri" panose="020F0502020204030204" pitchFamily="34" charset="0"/>
                <a:hlinkClick r:id="rId2"/>
              </a:rPr>
              <a:t>Miguel.ruiz@guadalupedoral.or</a:t>
            </a:r>
            <a:r>
              <a:rPr lang="en-US" sz="2000" b="1" u="sng" dirty="0">
                <a:solidFill>
                  <a:srgbClr val="0000FF"/>
                </a:solidFill>
                <a:latin typeface="Times New Roman" panose="02020603050405020304" pitchFamily="18" charset="0"/>
                <a:ea typeface="Calibri" panose="020F0502020204030204" pitchFamily="34" charset="0"/>
                <a:hlinkClick r:id="rId2"/>
              </a:rPr>
              <a:t>g</a:t>
            </a:r>
            <a:endParaRPr lang="en-US" sz="2000" dirty="0">
              <a:latin typeface="Times New Roman" panose="02020603050405020304" pitchFamily="18" charset="0"/>
              <a:ea typeface="Times New Roman" panose="02020603050405020304" pitchFamily="18" charset="0"/>
            </a:endParaRPr>
          </a:p>
          <a:p>
            <a:pPr algn="ctr">
              <a:lnSpc>
                <a:spcPct val="150000"/>
              </a:lnSpc>
              <a:spcBef>
                <a:spcPts val="0"/>
              </a:spcBef>
            </a:pPr>
            <a:r>
              <a:rPr lang="en-US" sz="2000" b="1" u="sng" dirty="0">
                <a:solidFill>
                  <a:srgbClr val="000000"/>
                </a:solidFill>
                <a:latin typeface="Times New Roman" panose="02020603050405020304" pitchFamily="18" charset="0"/>
                <a:ea typeface="Calibri" panose="020F0502020204030204" pitchFamily="34" charset="0"/>
              </a:rPr>
              <a:t>Parish Website:</a:t>
            </a:r>
            <a:r>
              <a:rPr lang="en-US" sz="2000" b="1" u="sng" dirty="0">
                <a:solidFill>
                  <a:srgbClr val="0000FF"/>
                </a:solidFill>
                <a:latin typeface="Times New Roman" panose="02020603050405020304" pitchFamily="18" charset="0"/>
                <a:ea typeface="Calibri" panose="020F0502020204030204" pitchFamily="34" charset="0"/>
              </a:rPr>
              <a:t> </a:t>
            </a:r>
            <a:r>
              <a:rPr lang="en-US" sz="2000" b="1" u="dbl" dirty="0">
                <a:solidFill>
                  <a:srgbClr val="0000FF"/>
                </a:solidFill>
                <a:latin typeface="Times New Roman" panose="02020603050405020304" pitchFamily="18" charset="0"/>
                <a:ea typeface="Calibri" panose="020F0502020204030204" pitchFamily="34" charset="0"/>
              </a:rPr>
              <a:t>www.guadalupedoral.info</a:t>
            </a:r>
            <a:endParaRPr lang="en-US" sz="2000" dirty="0">
              <a:latin typeface="Times New Roman" panose="02020603050405020304" pitchFamily="18" charset="0"/>
              <a:ea typeface="Times New Roman" panose="02020603050405020304" pitchFamily="18" charset="0"/>
            </a:endParaRPr>
          </a:p>
          <a:p>
            <a:pPr algn="ctr">
              <a:lnSpc>
                <a:spcPct val="150000"/>
              </a:lnSpc>
              <a:spcBef>
                <a:spcPts val="0"/>
              </a:spcBef>
            </a:pPr>
            <a:r>
              <a:rPr lang="en-US" sz="2000" b="1" dirty="0">
                <a:solidFill>
                  <a:srgbClr val="0000FF"/>
                </a:solidFill>
                <a:latin typeface="Times New Roman" panose="02020603050405020304" pitchFamily="18" charset="0"/>
                <a:ea typeface="Calibri" panose="020F0502020204030204" pitchFamily="34" charset="0"/>
              </a:rPr>
              <a:t>Mark your Attendance</a:t>
            </a:r>
            <a:endParaRPr lang="en-US" sz="2000" dirty="0">
              <a:latin typeface="Times New Roman" panose="02020603050405020304" pitchFamily="18" charset="0"/>
              <a:ea typeface="Times New Roman" panose="02020603050405020304" pitchFamily="18" charset="0"/>
            </a:endParaRPr>
          </a:p>
          <a:p>
            <a:pPr algn="ctr"/>
            <a:r>
              <a:rPr lang="en-US" sz="2000" b="1" u="sng" dirty="0">
                <a:solidFill>
                  <a:srgbClr val="0000FF"/>
                </a:solidFill>
                <a:latin typeface="Times New Roman" panose="02020603050405020304" pitchFamily="18" charset="0"/>
                <a:ea typeface="Calibri" panose="020F0502020204030204" pitchFamily="34" charset="0"/>
                <a:hlinkClick r:id="rId3"/>
              </a:rPr>
              <a:t>https://guadalupedoral.info/open-house/</a:t>
            </a:r>
            <a:endParaRPr lang="en-US" sz="2000" dirty="0"/>
          </a:p>
        </p:txBody>
      </p:sp>
      <p:pic>
        <p:nvPicPr>
          <p:cNvPr id="5" name="Picture 4" descr="Colored pencils inside a pencil holder which is on top of a wood table">
            <a:extLst>
              <a:ext uri="{FF2B5EF4-FFF2-40B4-BE49-F238E27FC236}">
                <a16:creationId xmlns:a16="http://schemas.microsoft.com/office/drawing/2014/main" id="{67743358-E625-C424-4ECF-0822A9C41BD1}"/>
              </a:ext>
            </a:extLst>
          </p:cNvPr>
          <p:cNvPicPr>
            <a:picLocks noChangeAspect="1"/>
          </p:cNvPicPr>
          <p:nvPr/>
        </p:nvPicPr>
        <p:blipFill>
          <a:blip r:embed="rId4"/>
          <a:stretch>
            <a:fillRect/>
          </a:stretch>
        </p:blipFill>
        <p:spPr>
          <a:xfrm>
            <a:off x="8553539" y="2854145"/>
            <a:ext cx="3638460" cy="3647731"/>
          </a:xfrm>
          <a:prstGeom prst="rect">
            <a:avLst/>
          </a:prstGeom>
        </p:spPr>
      </p:pic>
      <p:pic>
        <p:nvPicPr>
          <p:cNvPr id="9" name="Picture 8">
            <a:extLst>
              <a:ext uri="{FF2B5EF4-FFF2-40B4-BE49-F238E27FC236}">
                <a16:creationId xmlns:a16="http://schemas.microsoft.com/office/drawing/2014/main" id="{096F8C41-8C50-45B8-8B68-1AD0318D315F}"/>
              </a:ext>
            </a:extLst>
          </p:cNvPr>
          <p:cNvPicPr>
            <a:picLocks noChangeAspect="1"/>
          </p:cNvPicPr>
          <p:nvPr/>
        </p:nvPicPr>
        <p:blipFill>
          <a:blip r:embed="rId5"/>
          <a:stretch>
            <a:fillRect/>
          </a:stretch>
        </p:blipFill>
        <p:spPr>
          <a:xfrm>
            <a:off x="8559061" y="355710"/>
            <a:ext cx="3638462" cy="2497607"/>
          </a:xfrm>
          <a:prstGeom prst="rect">
            <a:avLst/>
          </a:prstGeom>
        </p:spPr>
      </p:pic>
      <p:sp>
        <p:nvSpPr>
          <p:cNvPr id="23" name="TextBox 22">
            <a:extLst>
              <a:ext uri="{FF2B5EF4-FFF2-40B4-BE49-F238E27FC236}">
                <a16:creationId xmlns:a16="http://schemas.microsoft.com/office/drawing/2014/main" id="{84F44B76-FA54-841F-40DA-E28488662693}"/>
              </a:ext>
            </a:extLst>
          </p:cNvPr>
          <p:cNvSpPr txBox="1"/>
          <p:nvPr/>
        </p:nvSpPr>
        <p:spPr>
          <a:xfrm>
            <a:off x="8233499" y="0"/>
            <a:ext cx="3958502" cy="4838248"/>
          </a:xfrm>
          <a:prstGeom prst="rect">
            <a:avLst/>
          </a:prstGeom>
          <a:noFill/>
        </p:spPr>
        <p:txBody>
          <a:bodyPr wrap="square">
            <a:spAutoFit/>
          </a:bodyPr>
          <a:lstStyle/>
          <a:p>
            <a:pPr marL="0" marR="0" algn="ctr">
              <a:lnSpc>
                <a:spcPct val="107000"/>
              </a:lnSpc>
              <a:spcBef>
                <a:spcPts val="0"/>
              </a:spcBef>
              <a:spcAft>
                <a:spcPts val="0"/>
              </a:spcAft>
            </a:pPr>
            <a:endParaRPr lang="en-US" sz="3000" b="1" dirty="0">
              <a:solidFill>
                <a:schemeClr val="bg1"/>
              </a:solidFill>
              <a:effectLst/>
              <a:latin typeface="Times New Roman" panose="02020603050405020304" pitchFamily="18" charset="0"/>
              <a:ea typeface="Calibri" panose="020F0502020204030204" pitchFamily="34" charset="0"/>
            </a:endParaRPr>
          </a:p>
          <a:p>
            <a:pPr marL="0" marR="0" algn="ctr">
              <a:lnSpc>
                <a:spcPct val="107000"/>
              </a:lnSpc>
              <a:spcBef>
                <a:spcPts val="0"/>
              </a:spcBef>
              <a:spcAft>
                <a:spcPts val="0"/>
              </a:spcAft>
            </a:pPr>
            <a:r>
              <a:rPr lang="en-US" sz="3000" b="1" dirty="0">
                <a:solidFill>
                  <a:schemeClr val="bg1"/>
                </a:solidFill>
                <a:effectLst/>
                <a:latin typeface="Times New Roman" panose="02020603050405020304" pitchFamily="18" charset="0"/>
                <a:ea typeface="Calibri" panose="020F0502020204030204" pitchFamily="34" charset="0"/>
              </a:rPr>
              <a:t>Welcome to the </a:t>
            </a:r>
          </a:p>
          <a:p>
            <a:pPr marL="0" marR="0" algn="ctr">
              <a:lnSpc>
                <a:spcPct val="107000"/>
              </a:lnSpc>
              <a:spcBef>
                <a:spcPts val="0"/>
              </a:spcBef>
              <a:spcAft>
                <a:spcPts val="0"/>
              </a:spcAft>
            </a:pPr>
            <a:r>
              <a:rPr lang="en-US" sz="3000" b="1" dirty="0">
                <a:solidFill>
                  <a:schemeClr val="bg1"/>
                </a:solidFill>
                <a:effectLst/>
                <a:latin typeface="Times New Roman" panose="02020603050405020304" pitchFamily="18" charset="0"/>
                <a:ea typeface="Calibri" panose="020F0502020204030204" pitchFamily="34" charset="0"/>
              </a:rPr>
              <a:t>2025-2026</a:t>
            </a:r>
          </a:p>
          <a:p>
            <a:pPr marL="0" marR="0" algn="ctr">
              <a:lnSpc>
                <a:spcPct val="107000"/>
              </a:lnSpc>
              <a:spcBef>
                <a:spcPts val="0"/>
              </a:spcBef>
              <a:spcAft>
                <a:spcPts val="0"/>
              </a:spcAft>
            </a:pPr>
            <a:r>
              <a:rPr lang="en-US" sz="3000" b="1" dirty="0">
                <a:solidFill>
                  <a:schemeClr val="bg1"/>
                </a:solidFill>
                <a:effectLst/>
                <a:latin typeface="Times New Roman" panose="02020603050405020304" pitchFamily="18" charset="0"/>
                <a:ea typeface="Calibri" panose="020F0502020204030204" pitchFamily="34" charset="0"/>
              </a:rPr>
              <a:t>Catechetical Year</a:t>
            </a:r>
            <a:endParaRPr lang="en-US" sz="3000" dirty="0">
              <a:solidFill>
                <a:schemeClr val="bg1"/>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tabLst>
                <a:tab pos="457200" algn="l"/>
                <a:tab pos="914400" algn="l"/>
                <a:tab pos="1371600" algn="l"/>
                <a:tab pos="1600200" algn="l"/>
                <a:tab pos="1828800" algn="l"/>
                <a:tab pos="2057400" algn="l"/>
                <a:tab pos="2286000" algn="l"/>
                <a:tab pos="2514600" algn="l"/>
              </a:tabLst>
            </a:pPr>
            <a:endParaRPr lang="en-US" sz="1600" b="1" dirty="0">
              <a:solidFill>
                <a:schemeClr val="bg1"/>
              </a:solidFill>
              <a:effectLst/>
              <a:latin typeface="Times New Roman" panose="02020603050405020304" pitchFamily="18" charset="0"/>
              <a:ea typeface="Calibri" panose="020F0502020204030204" pitchFamily="34" charset="0"/>
            </a:endParaRPr>
          </a:p>
          <a:p>
            <a:pPr marL="0" marR="0" algn="ctr">
              <a:spcBef>
                <a:spcPts val="0"/>
              </a:spcBef>
              <a:spcAft>
                <a:spcPts val="0"/>
              </a:spcAft>
              <a:tabLst>
                <a:tab pos="457200" algn="l"/>
                <a:tab pos="914400" algn="l"/>
                <a:tab pos="1371600" algn="l"/>
                <a:tab pos="1600200" algn="l"/>
                <a:tab pos="1828800" algn="l"/>
                <a:tab pos="2057400" algn="l"/>
                <a:tab pos="2286000" algn="l"/>
                <a:tab pos="2514600" algn="l"/>
              </a:tabLst>
            </a:pPr>
            <a:endParaRPr lang="en-US" sz="3000" b="1" dirty="0">
              <a:solidFill>
                <a:schemeClr val="bg1"/>
              </a:solidFill>
              <a:effectLst/>
              <a:latin typeface="Times New Roman" panose="02020603050405020304" pitchFamily="18" charset="0"/>
              <a:ea typeface="Calibri" panose="020F0502020204030204" pitchFamily="34" charset="0"/>
            </a:endParaRPr>
          </a:p>
          <a:p>
            <a:pPr marL="0" marR="0" algn="ctr">
              <a:spcBef>
                <a:spcPts val="0"/>
              </a:spcBef>
              <a:spcAft>
                <a:spcPts val="0"/>
              </a:spcAft>
              <a:tabLst>
                <a:tab pos="457200" algn="l"/>
                <a:tab pos="914400" algn="l"/>
                <a:tab pos="1371600" algn="l"/>
                <a:tab pos="1600200" algn="l"/>
                <a:tab pos="1828800" algn="l"/>
                <a:tab pos="2057400" algn="l"/>
                <a:tab pos="2286000" algn="l"/>
                <a:tab pos="2514600" algn="l"/>
              </a:tabLst>
            </a:pPr>
            <a:endParaRPr lang="en-US" sz="3000" b="1" dirty="0">
              <a:solidFill>
                <a:schemeClr val="bg1"/>
              </a:solidFill>
              <a:latin typeface="Times New Roman" panose="02020603050405020304" pitchFamily="18" charset="0"/>
              <a:ea typeface="Calibri" panose="020F0502020204030204" pitchFamily="34" charset="0"/>
            </a:endParaRPr>
          </a:p>
          <a:p>
            <a:pPr marL="0" marR="0" algn="ctr">
              <a:spcBef>
                <a:spcPts val="0"/>
              </a:spcBef>
              <a:spcAft>
                <a:spcPts val="0"/>
              </a:spcAft>
              <a:tabLst>
                <a:tab pos="457200" algn="l"/>
                <a:tab pos="914400" algn="l"/>
                <a:tab pos="1371600" algn="l"/>
                <a:tab pos="1600200" algn="l"/>
                <a:tab pos="1828800" algn="l"/>
                <a:tab pos="2057400" algn="l"/>
                <a:tab pos="2286000" algn="l"/>
                <a:tab pos="2514600" algn="l"/>
              </a:tabLst>
            </a:pPr>
            <a:endParaRPr lang="en-US" sz="2800" b="1" dirty="0">
              <a:solidFill>
                <a:schemeClr val="bg1"/>
              </a:solidFill>
              <a:effectLst/>
              <a:latin typeface="Times New Roman" panose="02020603050405020304" pitchFamily="18" charset="0"/>
              <a:ea typeface="Calibri" panose="020F0502020204030204" pitchFamily="34" charset="0"/>
            </a:endParaRPr>
          </a:p>
          <a:p>
            <a:pPr marL="0" marR="0" algn="ctr">
              <a:spcBef>
                <a:spcPts val="0"/>
              </a:spcBef>
              <a:spcAft>
                <a:spcPts val="0"/>
              </a:spcAft>
              <a:tabLst>
                <a:tab pos="457200" algn="l"/>
                <a:tab pos="914400" algn="l"/>
                <a:tab pos="1371600" algn="l"/>
                <a:tab pos="1600200" algn="l"/>
                <a:tab pos="1828800" algn="l"/>
                <a:tab pos="2057400" algn="l"/>
                <a:tab pos="2286000" algn="l"/>
                <a:tab pos="2514600" algn="l"/>
              </a:tabLst>
            </a:pPr>
            <a:r>
              <a:rPr lang="en-US" sz="4400" b="1" dirty="0">
                <a:solidFill>
                  <a:schemeClr val="bg1"/>
                </a:solidFill>
                <a:effectLst/>
                <a:latin typeface="Times New Roman" panose="02020603050405020304" pitchFamily="18" charset="0"/>
                <a:ea typeface="Calibri" panose="020F0502020204030204" pitchFamily="34" charset="0"/>
              </a:rPr>
              <a:t>Open House</a:t>
            </a:r>
            <a:endParaRPr lang="en-US" sz="4400" dirty="0">
              <a:solidFill>
                <a:schemeClr val="bg1"/>
              </a:solidFill>
              <a:effectLst/>
              <a:latin typeface="Times New Roman" panose="02020603050405020304" pitchFamily="18" charset="0"/>
              <a:ea typeface="Times New Roman" panose="02020603050405020304" pitchFamily="18" charset="0"/>
            </a:endParaRPr>
          </a:p>
          <a:p>
            <a:pPr algn="ctr"/>
            <a:r>
              <a:rPr lang="en-US" sz="3000" b="1" dirty="0">
                <a:solidFill>
                  <a:schemeClr val="bg1"/>
                </a:solidFill>
                <a:effectLst/>
                <a:latin typeface="Times New Roman" panose="02020603050405020304" pitchFamily="18" charset="0"/>
                <a:ea typeface="Calibri" panose="020F0502020204030204" pitchFamily="34" charset="0"/>
              </a:rPr>
              <a:t>For FC 2</a:t>
            </a:r>
            <a:endParaRPr lang="en-US" sz="3000" dirty="0">
              <a:solidFill>
                <a:schemeClr val="bg1"/>
              </a:solidFill>
            </a:endParaRPr>
          </a:p>
        </p:txBody>
      </p:sp>
      <p:pic>
        <p:nvPicPr>
          <p:cNvPr id="4" name="Picture 3">
            <a:extLst>
              <a:ext uri="{FF2B5EF4-FFF2-40B4-BE49-F238E27FC236}">
                <a16:creationId xmlns:a16="http://schemas.microsoft.com/office/drawing/2014/main" id="{032D92E7-8426-EB9F-9D53-9A1222879C20}"/>
              </a:ext>
            </a:extLst>
          </p:cNvPr>
          <p:cNvPicPr>
            <a:picLocks noChangeAspect="1"/>
          </p:cNvPicPr>
          <p:nvPr/>
        </p:nvPicPr>
        <p:blipFill>
          <a:blip r:embed="rId6"/>
          <a:stretch>
            <a:fillRect/>
          </a:stretch>
        </p:blipFill>
        <p:spPr>
          <a:xfrm>
            <a:off x="651849" y="327690"/>
            <a:ext cx="6929800" cy="3771446"/>
          </a:xfrm>
          <a:prstGeom prst="rect">
            <a:avLst/>
          </a:prstGeom>
        </p:spPr>
      </p:pic>
      <p:sp>
        <p:nvSpPr>
          <p:cNvPr id="7" name="Rectangle 6">
            <a:extLst>
              <a:ext uri="{FF2B5EF4-FFF2-40B4-BE49-F238E27FC236}">
                <a16:creationId xmlns:a16="http://schemas.microsoft.com/office/drawing/2014/main" id="{7A1F9755-B990-7D0A-22E9-6DC93D19EDE3}"/>
              </a:ext>
            </a:extLst>
          </p:cNvPr>
          <p:cNvSpPr/>
          <p:nvPr/>
        </p:nvSpPr>
        <p:spPr>
          <a:xfrm>
            <a:off x="1325457" y="3231460"/>
            <a:ext cx="5687326"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sz="5400" b="0" cap="none" spc="0" baseline="30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nd</a:t>
            </a:r>
            <a:r>
              <a:rPr lang="en-US"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Level / 2</a:t>
            </a:r>
            <a:r>
              <a:rPr lang="en-US" sz="5400" b="0" cap="none" spc="0" baseline="30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nd</a:t>
            </a:r>
            <a:r>
              <a:rPr lang="en-US"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Year</a:t>
            </a:r>
          </a:p>
        </p:txBody>
      </p:sp>
    </p:spTree>
    <p:extLst>
      <p:ext uri="{BB962C8B-B14F-4D97-AF65-F5344CB8AC3E}">
        <p14:creationId xmlns:p14="http://schemas.microsoft.com/office/powerpoint/2010/main" val="40992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circle(in)">
                                      <p:cBhvr>
                                        <p:cTn id="7" dur="2000"/>
                                        <p:tgtEl>
                                          <p:spTgt spid="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xEl>
                                              <p:pRg st="2" end="2"/>
                                            </p:txEl>
                                          </p:spTgt>
                                        </p:tgtEl>
                                        <p:attrNameLst>
                                          <p:attrName>style.visibility</p:attrName>
                                        </p:attrNameLst>
                                      </p:cBhvr>
                                      <p:to>
                                        <p:strVal val="visible"/>
                                      </p:to>
                                    </p:set>
                                    <p:animEffect transition="in" filter="circle(in)">
                                      <p:cBhvr>
                                        <p:cTn id="12" dur="2000"/>
                                        <p:tgtEl>
                                          <p:spTgt spid="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3">
                                            <p:txEl>
                                              <p:pRg st="3" end="3"/>
                                            </p:txEl>
                                          </p:spTgt>
                                        </p:tgtEl>
                                        <p:attrNameLst>
                                          <p:attrName>style.visibility</p:attrName>
                                        </p:attrNameLst>
                                      </p:cBhvr>
                                      <p:to>
                                        <p:strVal val="visible"/>
                                      </p:to>
                                    </p:set>
                                    <p:animEffect transition="in" filter="circle(in)">
                                      <p:cBhvr>
                                        <p:cTn id="17" dur="2000"/>
                                        <p:tgtEl>
                                          <p:spTgt spid="2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23">
                                            <p:txEl>
                                              <p:pRg st="8" end="8"/>
                                            </p:txEl>
                                          </p:spTgt>
                                        </p:tgtEl>
                                        <p:attrNameLst>
                                          <p:attrName>style.visibility</p:attrName>
                                        </p:attrNameLst>
                                      </p:cBhvr>
                                      <p:to>
                                        <p:strVal val="visible"/>
                                      </p:to>
                                    </p:set>
                                    <p:animEffect transition="in" filter="circle(in)">
                                      <p:cBhvr>
                                        <p:cTn id="20" dur="2000"/>
                                        <p:tgtEl>
                                          <p:spTgt spid="23">
                                            <p:txEl>
                                              <p:pRg st="8" end="8"/>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xEl>
                                              <p:pRg st="9" end="9"/>
                                            </p:txEl>
                                          </p:spTgt>
                                        </p:tgtEl>
                                        <p:attrNameLst>
                                          <p:attrName>style.visibility</p:attrName>
                                        </p:attrNameLst>
                                      </p:cBhvr>
                                      <p:to>
                                        <p:strVal val="visible"/>
                                      </p:to>
                                    </p:set>
                                    <p:animEffect transition="in" filter="circle(in)">
                                      <p:cBhvr>
                                        <p:cTn id="23" dur="2000"/>
                                        <p:tgtEl>
                                          <p:spTgt spid="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B65C-D343-7A1B-E041-2E992D8A37D7}"/>
              </a:ext>
            </a:extLst>
          </p:cNvPr>
          <p:cNvSpPr>
            <a:spLocks noGrp="1"/>
          </p:cNvSpPr>
          <p:nvPr>
            <p:ph type="title"/>
          </p:nvPr>
        </p:nvSpPr>
        <p:spPr>
          <a:xfrm>
            <a:off x="248264" y="350378"/>
            <a:ext cx="6757219" cy="890814"/>
          </a:xfrm>
        </p:spPr>
        <p:txBody>
          <a:bodyPr>
            <a:normAutofit fontScale="90000"/>
          </a:bodyPr>
          <a:lstStyle/>
          <a:p>
            <a:r>
              <a:rPr lang="en-US" dirty="0" err="1"/>
              <a:t>Calendario</a:t>
            </a:r>
            <a:r>
              <a:rPr lang="en-US" dirty="0"/>
              <a:t> / Calendar</a:t>
            </a:r>
          </a:p>
        </p:txBody>
      </p:sp>
      <p:sp>
        <p:nvSpPr>
          <p:cNvPr id="3" name="Content Placeholder 2">
            <a:extLst>
              <a:ext uri="{FF2B5EF4-FFF2-40B4-BE49-F238E27FC236}">
                <a16:creationId xmlns:a16="http://schemas.microsoft.com/office/drawing/2014/main" id="{F756E321-6AB0-9E06-052C-D0C6FCED0D9B}"/>
              </a:ext>
            </a:extLst>
          </p:cNvPr>
          <p:cNvSpPr>
            <a:spLocks noGrp="1"/>
          </p:cNvSpPr>
          <p:nvPr>
            <p:ph idx="1"/>
          </p:nvPr>
        </p:nvSpPr>
        <p:spPr>
          <a:xfrm>
            <a:off x="248264" y="1395185"/>
            <a:ext cx="6344265" cy="890814"/>
          </a:xfrm>
        </p:spPr>
        <p:txBody>
          <a:bodyPr>
            <a:normAutofit/>
          </a:bodyPr>
          <a:lstStyle/>
          <a:p>
            <a:pPr marL="0" marR="0" algn="ctr">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The Official Calendar is posted in our website</a:t>
            </a:r>
            <a:endParaRPr lang="en-US" sz="1800" dirty="0">
              <a:effectLst/>
              <a:latin typeface="Times New Roman" panose="02020603050405020304" pitchFamily="18" charset="0"/>
              <a:ea typeface="Times New Roman" panose="02020603050405020304" pitchFamily="18" charset="0"/>
            </a:endParaRPr>
          </a:p>
          <a:p>
            <a:r>
              <a:rPr lang="en-US" sz="1800" u="sng" dirty="0">
                <a:solidFill>
                  <a:srgbClr val="0000FF"/>
                </a:solidFill>
                <a:effectLst/>
                <a:latin typeface="Times New Roman" panose="02020603050405020304" pitchFamily="18" charset="0"/>
                <a:ea typeface="Calibri" panose="020F0502020204030204" pitchFamily="34" charset="0"/>
                <a:hlinkClick r:id="rId2"/>
              </a:rPr>
              <a:t>http://guadalupedoral.info/calendar/</a:t>
            </a:r>
            <a:r>
              <a:rPr lang="en-US" sz="1800" dirty="0">
                <a:solidFill>
                  <a:srgbClr val="008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and download the Calendar</a:t>
            </a:r>
            <a:endParaRPr lang="en-US" dirty="0"/>
          </a:p>
        </p:txBody>
      </p:sp>
      <p:sp>
        <p:nvSpPr>
          <p:cNvPr id="11" name="TextBox 10">
            <a:extLst>
              <a:ext uri="{FF2B5EF4-FFF2-40B4-BE49-F238E27FC236}">
                <a16:creationId xmlns:a16="http://schemas.microsoft.com/office/drawing/2014/main" id="{01921D06-630B-0507-65F1-36CB15F71F9A}"/>
              </a:ext>
            </a:extLst>
          </p:cNvPr>
          <p:cNvSpPr txBox="1"/>
          <p:nvPr/>
        </p:nvSpPr>
        <p:spPr>
          <a:xfrm>
            <a:off x="7896533" y="5445755"/>
            <a:ext cx="342162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8034" cap="flat" cmpd="sng" algn="ctr">
                  <a:solidFill>
                    <a:srgbClr val="C00000"/>
                  </a:solidFill>
                  <a:prstDash val="solid"/>
                  <a:round/>
                </a:ln>
                <a:solidFill>
                  <a:srgbClr val="C00000"/>
                </a:solidFill>
                <a:effectLst>
                  <a:outerShdw dist="17907" dir="8100000" algn="ctr" rotWithShape="0">
                    <a:srgbClr val="A5A5A5">
                      <a:alpha val="75000"/>
                    </a:srgbClr>
                  </a:outerShdw>
                </a:effectLst>
                <a:uLnTx/>
                <a:uFillTx/>
                <a:latin typeface="Arial Black" panose="020B0A04020102020204" pitchFamily="34" charset="0"/>
                <a:ea typeface="Times New Roman" panose="02020603050405020304" pitchFamily="18" charset="0"/>
                <a:cs typeface="+mn-cs"/>
              </a:rPr>
              <a:t>2025-2026</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8034" cap="flat" cmpd="sng" algn="ctr">
                  <a:solidFill>
                    <a:srgbClr val="C00000"/>
                  </a:solidFill>
                  <a:prstDash val="solid"/>
                  <a:round/>
                </a:ln>
                <a:solidFill>
                  <a:srgbClr val="C00000"/>
                </a:solidFill>
                <a:effectLst>
                  <a:outerShdw dist="17907" dir="8100000" algn="ctr" rotWithShape="0">
                    <a:srgbClr val="A5A5A5">
                      <a:alpha val="75000"/>
                    </a:srgbClr>
                  </a:outerShdw>
                </a:effectLst>
                <a:uLnTx/>
                <a:uFillTx/>
                <a:latin typeface="Arial Black" panose="020B0A04020102020204" pitchFamily="34" charset="0"/>
                <a:ea typeface="Times New Roman" panose="02020603050405020304" pitchFamily="18" charset="0"/>
                <a:cs typeface="+mn-cs"/>
              </a:rPr>
              <a:t> CCD Calendar</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676822DF-56C7-5565-3AE1-CE17D42214E1}"/>
              </a:ext>
            </a:extLst>
          </p:cNvPr>
          <p:cNvSpPr txBox="1"/>
          <p:nvPr/>
        </p:nvSpPr>
        <p:spPr>
          <a:xfrm>
            <a:off x="7403691" y="625304"/>
            <a:ext cx="4407310"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From your cellphone subscribe to our calendar by clicking over the</a:t>
            </a:r>
            <a:r>
              <a:rPr kumimoji="0" lang="en-US" sz="2000" b="0"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+Google Calendar Icon</a:t>
            </a:r>
            <a:r>
              <a:rPr kumimoji="0" lang="en-US" sz="2000" b="0" i="1"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that is at the bottom right corner of the online calendar and follow the instructions.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You might need to download the Google Calendar application.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s-VE" sz="2000" b="0" i="1" u="none" strike="noStrike" kern="1200" cap="none" spc="0" normalizeH="0" baseline="0" noProof="0" dirty="0">
                <a:ln>
                  <a:noFill/>
                </a:ln>
                <a:solidFill>
                  <a:srgbClr val="339966"/>
                </a:solidFill>
                <a:effectLst/>
                <a:uLnTx/>
                <a:uFillTx/>
                <a:latin typeface="Times New Roman" panose="02020603050405020304" pitchFamily="18" charset="0"/>
                <a:ea typeface="Times New Roman" panose="02020603050405020304" pitchFamily="18" charset="0"/>
                <a:cs typeface="+mn-cs"/>
              </a:rPr>
              <a:t>Desde su celular suscríbase a nuestro calendario haciendo </a:t>
            </a:r>
            <a:r>
              <a:rPr kumimoji="0" lang="es-VE" sz="2000" b="0" i="1" u="none" strike="noStrike" kern="1200" cap="none" spc="0" normalizeH="0" baseline="0" noProof="0" dirty="0" err="1">
                <a:ln>
                  <a:noFill/>
                </a:ln>
                <a:solidFill>
                  <a:srgbClr val="339966"/>
                </a:solidFill>
                <a:effectLst/>
                <a:uLnTx/>
                <a:uFillTx/>
                <a:latin typeface="Times New Roman" panose="02020603050405020304" pitchFamily="18" charset="0"/>
                <a:ea typeface="Times New Roman" panose="02020603050405020304" pitchFamily="18" charset="0"/>
                <a:cs typeface="+mn-cs"/>
              </a:rPr>
              <a:t>click</a:t>
            </a:r>
            <a:r>
              <a:rPr kumimoji="0" lang="es-VE" sz="2000" b="0" i="1" u="none" strike="noStrike" kern="1200" cap="none" spc="0" normalizeH="0" baseline="0" noProof="0" dirty="0">
                <a:ln>
                  <a:noFill/>
                </a:ln>
                <a:solidFill>
                  <a:srgbClr val="339966"/>
                </a:solidFill>
                <a:effectLst/>
                <a:uLnTx/>
                <a:uFillTx/>
                <a:latin typeface="Times New Roman" panose="02020603050405020304" pitchFamily="18" charset="0"/>
                <a:ea typeface="Times New Roman" panose="02020603050405020304" pitchFamily="18" charset="0"/>
                <a:cs typeface="+mn-cs"/>
              </a:rPr>
              <a:t> sobre  el </a:t>
            </a:r>
            <a:r>
              <a:rPr kumimoji="0" lang="es-VE" sz="20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+Google Calendar </a:t>
            </a:r>
            <a:r>
              <a:rPr kumimoji="0" lang="es-VE" sz="2000" b="0" i="1" u="none" strike="noStrike" kern="1200" cap="none" spc="0" normalizeH="0" baseline="0" noProof="0" dirty="0">
                <a:ln>
                  <a:noFill/>
                </a:ln>
                <a:solidFill>
                  <a:srgbClr val="339966"/>
                </a:solidFill>
                <a:effectLst/>
                <a:uLnTx/>
                <a:uFillTx/>
                <a:latin typeface="Times New Roman" panose="02020603050405020304" pitchFamily="18" charset="0"/>
                <a:ea typeface="Times New Roman" panose="02020603050405020304" pitchFamily="18" charset="0"/>
                <a:cs typeface="+mn-cs"/>
              </a:rPr>
              <a:t>que está en la esquina inferior derecha del calendario electrónico y siga las instrucciones.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2000" b="0" i="1" u="none" strike="noStrike" kern="1200" cap="none" spc="0" normalizeH="0" baseline="0" noProof="0" dirty="0">
                <a:ln>
                  <a:noFill/>
                </a:ln>
                <a:solidFill>
                  <a:srgbClr val="339966"/>
                </a:solidFill>
                <a:effectLst/>
                <a:uLnTx/>
                <a:uFillTx/>
                <a:latin typeface="Times New Roman" panose="02020603050405020304" pitchFamily="18" charset="0"/>
                <a:ea typeface="Times New Roman" panose="02020603050405020304" pitchFamily="18" charset="0"/>
                <a:cs typeface="+mn-cs"/>
              </a:rPr>
              <a:t>Tal vez tenga que bajar la aplicación Google Calendar.</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6" name="Picture 15">
            <a:extLst>
              <a:ext uri="{FF2B5EF4-FFF2-40B4-BE49-F238E27FC236}">
                <a16:creationId xmlns:a16="http://schemas.microsoft.com/office/drawing/2014/main" id="{EAD599A3-34F9-5105-575C-A9C378CA34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740" y="2439992"/>
            <a:ext cx="6344265" cy="4043918"/>
          </a:xfrm>
          <a:prstGeom prst="rect">
            <a:avLst/>
          </a:prstGeom>
          <a:noFill/>
          <a:ln>
            <a:noFill/>
          </a:ln>
          <a:effectLst/>
        </p:spPr>
      </p:pic>
    </p:spTree>
    <p:extLst>
      <p:ext uri="{BB962C8B-B14F-4D97-AF65-F5344CB8AC3E}">
        <p14:creationId xmlns:p14="http://schemas.microsoft.com/office/powerpoint/2010/main" val="19292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C31E671C-7D4D-7AD7-3267-88C1C84891C0}"/>
              </a:ext>
            </a:extLst>
          </p:cNvPr>
          <p:cNvSpPr>
            <a:spLocks noGrp="1"/>
          </p:cNvSpPr>
          <p:nvPr>
            <p:ph type="title"/>
          </p:nvPr>
        </p:nvSpPr>
        <p:spPr>
          <a:xfrm>
            <a:off x="271311" y="159327"/>
            <a:ext cx="11394215" cy="1059873"/>
          </a:xfrm>
        </p:spPr>
        <p:txBody>
          <a:bodyPr>
            <a:normAutofit/>
          </a:bodyPr>
          <a:lstStyle/>
          <a:p>
            <a:r>
              <a:rPr lang="en-US" dirty="0"/>
              <a:t>Class Attendance</a:t>
            </a:r>
          </a:p>
        </p:txBody>
      </p:sp>
      <p:sp>
        <p:nvSpPr>
          <p:cNvPr id="3" name="Content Placeholder 2">
            <a:extLst>
              <a:ext uri="{FF2B5EF4-FFF2-40B4-BE49-F238E27FC236}">
                <a16:creationId xmlns:a16="http://schemas.microsoft.com/office/drawing/2014/main" id="{916845B9-D9C1-38E2-1986-BE6D520F2C13}"/>
              </a:ext>
            </a:extLst>
          </p:cNvPr>
          <p:cNvSpPr>
            <a:spLocks noGrp="1"/>
          </p:cNvSpPr>
          <p:nvPr>
            <p:ph idx="1"/>
          </p:nvPr>
        </p:nvSpPr>
        <p:spPr>
          <a:xfrm>
            <a:off x="271311" y="1219200"/>
            <a:ext cx="6391578" cy="4846621"/>
          </a:xfrm>
        </p:spPr>
        <p:txBody>
          <a:bodyPr>
            <a:normAutofit fontScale="92500" lnSpcReduction="20000"/>
          </a:bodyPr>
          <a:lstStyle/>
          <a:p>
            <a:pPr marL="400050" marR="0" indent="0">
              <a:lnSpc>
                <a:spcPct val="100000"/>
              </a:lnSpc>
              <a:spcBef>
                <a:spcPts val="0"/>
              </a:spcBef>
              <a:spcAft>
                <a:spcPts val="600"/>
              </a:spcAft>
              <a:buNone/>
            </a:pPr>
            <a:r>
              <a:rPr lang="es-VE" sz="1400" b="1" dirty="0">
                <a:solidFill>
                  <a:srgbClr val="FF0000"/>
                </a:solidFill>
                <a:effectLst/>
                <a:latin typeface="Times New Roman" panose="02020603050405020304" pitchFamily="18" charset="0"/>
                <a:ea typeface="Calibri" panose="020F0502020204030204" pitchFamily="34" charset="0"/>
              </a:rPr>
              <a:t>1) </a:t>
            </a:r>
            <a:r>
              <a:rPr lang="es-VE" sz="1400" dirty="0">
                <a:effectLst/>
                <a:latin typeface="Times New Roman" panose="02020603050405020304" pitchFamily="18" charset="0"/>
                <a:ea typeface="Calibri" panose="020F0502020204030204" pitchFamily="34" charset="0"/>
              </a:rPr>
              <a:t>Deben asistir a todas las clases</a:t>
            </a:r>
          </a:p>
          <a:p>
            <a:pPr marL="400050" marR="0" indent="0">
              <a:lnSpc>
                <a:spcPct val="100000"/>
              </a:lnSpc>
              <a:spcBef>
                <a:spcPts val="0"/>
              </a:spcBef>
              <a:spcAft>
                <a:spcPts val="600"/>
              </a:spcAft>
              <a:buNone/>
            </a:pPr>
            <a:r>
              <a:rPr lang="en-US" sz="1400" dirty="0">
                <a:effectLst/>
                <a:latin typeface="Times New Roman" panose="02020603050405020304" pitchFamily="18" charset="0"/>
                <a:ea typeface="Calibri" panose="020F0502020204030204" pitchFamily="34" charset="0"/>
              </a:rPr>
              <a:t>We must take our children to class.</a:t>
            </a:r>
            <a:endParaRPr lang="en-US" sz="1400" dirty="0">
              <a:effectLst/>
              <a:latin typeface="Times New Roman" panose="02020603050405020304" pitchFamily="18" charset="0"/>
              <a:ea typeface="Times New Roman" panose="02020603050405020304" pitchFamily="18" charset="0"/>
            </a:endParaRPr>
          </a:p>
          <a:p>
            <a:pPr marL="400050" marR="0" indent="0">
              <a:lnSpc>
                <a:spcPct val="100000"/>
              </a:lnSpc>
              <a:spcBef>
                <a:spcPts val="0"/>
              </a:spcBef>
              <a:spcAft>
                <a:spcPts val="600"/>
              </a:spcAft>
              <a:buNone/>
            </a:pPr>
            <a:br>
              <a:rPr lang="es-VE" sz="1400" b="1" dirty="0">
                <a:effectLst/>
                <a:latin typeface="Times New Roman" panose="02020603050405020304" pitchFamily="18" charset="0"/>
                <a:ea typeface="Calibri" panose="020F0502020204030204" pitchFamily="34" charset="0"/>
              </a:rPr>
            </a:br>
            <a:r>
              <a:rPr lang="es-VE" sz="1400" b="1" dirty="0">
                <a:solidFill>
                  <a:srgbClr val="FF0000"/>
                </a:solidFill>
                <a:effectLst/>
                <a:latin typeface="Times New Roman" panose="02020603050405020304" pitchFamily="18" charset="0"/>
                <a:ea typeface="Calibri" panose="020F0502020204030204" pitchFamily="34" charset="0"/>
              </a:rPr>
              <a:t>2) MAXIMUM OF ABSENCES</a:t>
            </a:r>
            <a:r>
              <a:rPr lang="es-VE" sz="1400" dirty="0">
                <a:effectLst/>
                <a:latin typeface="Times New Roman" panose="02020603050405020304" pitchFamily="18" charset="0"/>
                <a:ea typeface="Calibri" panose="020F0502020204030204" pitchFamily="34" charset="0"/>
              </a:rPr>
              <a:t>: Se puede faltar hasta 4 veces </a:t>
            </a:r>
            <a:endParaRPr lang="es-VE" sz="1400" dirty="0">
              <a:latin typeface="Times New Roman" panose="02020603050405020304" pitchFamily="18" charset="0"/>
              <a:ea typeface="Calibri" panose="020F0502020204030204" pitchFamily="34" charset="0"/>
            </a:endParaRPr>
          </a:p>
          <a:p>
            <a:pPr marL="400050" marR="0" indent="0">
              <a:lnSpc>
                <a:spcPct val="100000"/>
              </a:lnSpc>
              <a:spcBef>
                <a:spcPts val="0"/>
              </a:spcBef>
              <a:spcAft>
                <a:spcPts val="600"/>
              </a:spcAft>
              <a:buNone/>
            </a:pPr>
            <a:r>
              <a:rPr lang="en-US" sz="1400" dirty="0">
                <a:effectLst/>
                <a:latin typeface="Times New Roman" panose="02020603050405020304" pitchFamily="18" charset="0"/>
                <a:ea typeface="Calibri" panose="020F0502020204030204" pitchFamily="34" charset="0"/>
              </a:rPr>
              <a:t>They may be absent up to 4 times in a year</a:t>
            </a:r>
            <a:endParaRPr lang="en-US" sz="1400" dirty="0">
              <a:effectLst/>
              <a:latin typeface="Times New Roman" panose="02020603050405020304" pitchFamily="18" charset="0"/>
              <a:ea typeface="Times New Roman" panose="02020603050405020304" pitchFamily="18" charset="0"/>
            </a:endParaRPr>
          </a:p>
          <a:p>
            <a:pPr marL="400050" marR="0" indent="0">
              <a:lnSpc>
                <a:spcPct val="100000"/>
              </a:lnSpc>
              <a:spcBef>
                <a:spcPts val="0"/>
              </a:spcBef>
              <a:spcAft>
                <a:spcPts val="600"/>
              </a:spcAft>
              <a:buNone/>
            </a:pPr>
            <a:br>
              <a:rPr lang="es-VE" sz="1400" b="1" dirty="0">
                <a:effectLst/>
                <a:latin typeface="Times New Roman" panose="02020603050405020304" pitchFamily="18" charset="0"/>
                <a:ea typeface="Calibri" panose="020F0502020204030204" pitchFamily="34" charset="0"/>
              </a:rPr>
            </a:br>
            <a:r>
              <a:rPr lang="es-VE" sz="1400" b="1" dirty="0">
                <a:solidFill>
                  <a:srgbClr val="FF0000"/>
                </a:solidFill>
                <a:effectLst/>
                <a:latin typeface="Times New Roman" panose="02020603050405020304" pitchFamily="18" charset="0"/>
                <a:ea typeface="Calibri" panose="020F0502020204030204" pitchFamily="34" charset="0"/>
              </a:rPr>
              <a:t>3) EXCUSE ABSENCE</a:t>
            </a:r>
            <a:r>
              <a:rPr lang="es-VE" sz="1400" dirty="0">
                <a:effectLst/>
                <a:latin typeface="Times New Roman" panose="02020603050405020304" pitchFamily="18" charset="0"/>
                <a:ea typeface="Calibri" panose="020F0502020204030204" pitchFamily="34" charset="0"/>
              </a:rPr>
              <a:t>: Se debe enviar por e-mail el justificativo de la inasistencia. </a:t>
            </a:r>
            <a:r>
              <a:rPr lang="en-US" sz="1400" dirty="0">
                <a:effectLst/>
                <a:latin typeface="Times New Roman" panose="02020603050405020304" pitchFamily="18" charset="0"/>
                <a:ea typeface="Calibri" panose="020F0502020204030204" pitchFamily="34" charset="0"/>
              </a:rPr>
              <a:t>Se </a:t>
            </a:r>
            <a:r>
              <a:rPr lang="en-US" sz="1400" dirty="0" err="1">
                <a:effectLst/>
                <a:latin typeface="Times New Roman" panose="02020603050405020304" pitchFamily="18" charset="0"/>
                <a:ea typeface="Calibri" panose="020F0502020204030204" pitchFamily="34" charset="0"/>
              </a:rPr>
              <a:t>debe</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notificar</a:t>
            </a:r>
            <a:r>
              <a:rPr lang="en-US" sz="1400" dirty="0">
                <a:effectLst/>
                <a:latin typeface="Times New Roman" panose="02020603050405020304" pitchFamily="18" charset="0"/>
                <a:ea typeface="Calibri" panose="020F0502020204030204" pitchFamily="34" charset="0"/>
              </a:rPr>
              <a:t> al </a:t>
            </a:r>
            <a:r>
              <a:rPr lang="en-US" sz="1400" dirty="0" err="1">
                <a:effectLst/>
                <a:latin typeface="Times New Roman" panose="02020603050405020304" pitchFamily="18" charset="0"/>
                <a:ea typeface="Calibri" panose="020F0502020204030204" pitchFamily="34" charset="0"/>
              </a:rPr>
              <a:t>catequista</a:t>
            </a:r>
            <a:r>
              <a:rPr lang="en-US" sz="1400" dirty="0">
                <a:effectLst/>
                <a:latin typeface="Times New Roman" panose="02020603050405020304" pitchFamily="18" charset="0"/>
                <a:ea typeface="Calibri" panose="020F0502020204030204" pitchFamily="34" charset="0"/>
              </a:rPr>
              <a:t> y a la </a:t>
            </a:r>
            <a:r>
              <a:rPr lang="en-US" sz="1400" dirty="0" err="1">
                <a:effectLst/>
                <a:latin typeface="Times New Roman" panose="02020603050405020304" pitchFamily="18" charset="0"/>
                <a:ea typeface="Calibri" panose="020F0502020204030204" pitchFamily="34" charset="0"/>
              </a:rPr>
              <a:t>Oficina</a:t>
            </a:r>
            <a:r>
              <a:rPr lang="en-US" sz="1400" dirty="0">
                <a:effectLst/>
                <a:latin typeface="Times New Roman" panose="02020603050405020304" pitchFamily="18" charset="0"/>
                <a:ea typeface="Calibri" panose="020F0502020204030204" pitchFamily="34" charset="0"/>
              </a:rPr>
              <a:t> de la </a:t>
            </a:r>
            <a:r>
              <a:rPr lang="en-US" sz="1400" dirty="0" err="1">
                <a:effectLst/>
                <a:latin typeface="Times New Roman" panose="02020603050405020304" pitchFamily="18" charset="0"/>
                <a:ea typeface="Calibri" panose="020F0502020204030204" pitchFamily="34" charset="0"/>
              </a:rPr>
              <a:t>Parroquia.You</a:t>
            </a:r>
            <a:r>
              <a:rPr lang="en-US" sz="1400" dirty="0">
                <a:effectLst/>
                <a:latin typeface="Times New Roman" panose="02020603050405020304" pitchFamily="18" charset="0"/>
                <a:ea typeface="Calibri" panose="020F0502020204030204" pitchFamily="34" charset="0"/>
              </a:rPr>
              <a:t> must send via e-mail a Justification Note to your catechist and to the Office of Catechesis (</a:t>
            </a:r>
            <a:r>
              <a:rPr lang="en-US" sz="1400" u="sng" dirty="0">
                <a:solidFill>
                  <a:schemeClr val="accent2">
                    <a:lumMod val="75000"/>
                  </a:schemeClr>
                </a:solidFill>
                <a:effectLst/>
                <a:latin typeface="Times New Roman" panose="02020603050405020304" pitchFamily="18" charset="0"/>
                <a:ea typeface="Calibri" panose="020F0502020204030204" pitchFamily="34" charset="0"/>
              </a:rPr>
              <a:t>ccd@guadalupedoral.org</a:t>
            </a:r>
            <a:r>
              <a:rPr lang="en-US" sz="1400" dirty="0">
                <a:effectLst/>
                <a:latin typeface="Times New Roman" panose="02020603050405020304" pitchFamily="18" charset="0"/>
                <a:ea typeface="Calibri" panose="020F0502020204030204" pitchFamily="34" charset="0"/>
              </a:rPr>
              <a:t>) &amp; (</a:t>
            </a:r>
            <a:r>
              <a:rPr lang="en-US" sz="1400" u="sng" dirty="0">
                <a:effectLst/>
                <a:latin typeface="Times New Roman" panose="02020603050405020304" pitchFamily="18" charset="0"/>
                <a:ea typeface="Calibri" panose="020F0502020204030204" pitchFamily="34" charset="0"/>
              </a:rPr>
              <a:t>your catechist e-mail</a:t>
            </a:r>
            <a:r>
              <a:rPr lang="en-US" sz="1400" dirty="0">
                <a:effectLst/>
                <a:latin typeface="Times New Roman" panose="02020603050405020304" pitchFamily="18" charset="0"/>
                <a:ea typeface="Calibri" panose="020F0502020204030204" pitchFamily="34" charset="0"/>
              </a:rPr>
              <a:t>)</a:t>
            </a:r>
            <a:br>
              <a:rPr lang="en-US" sz="1400" dirty="0">
                <a:effectLst/>
                <a:latin typeface="Times New Roman" panose="02020603050405020304" pitchFamily="18" charset="0"/>
                <a:ea typeface="Calibri" panose="020F0502020204030204" pitchFamily="34" charset="0"/>
              </a:rPr>
            </a:br>
            <a:br>
              <a:rPr lang="en-US" sz="1400" dirty="0">
                <a:effectLst/>
                <a:latin typeface="Times New Roman" panose="02020603050405020304" pitchFamily="18" charset="0"/>
                <a:ea typeface="Calibri" panose="020F0502020204030204" pitchFamily="34" charset="0"/>
              </a:rPr>
            </a:br>
            <a:r>
              <a:rPr lang="en-US" sz="1400" i="1" dirty="0">
                <a:solidFill>
                  <a:srgbClr val="7030A0"/>
                </a:solidFill>
                <a:latin typeface="Times New Roman" panose="02020603050405020304" pitchFamily="18" charset="0"/>
                <a:cs typeface="Times New Roman" panose="02020603050405020304" pitchFamily="18" charset="0"/>
              </a:rPr>
              <a:t>Sports practice, dance class, etc. are not considered Excused Absences.</a:t>
            </a:r>
            <a:br>
              <a:rPr lang="en-US" sz="1400" i="1" dirty="0">
                <a:solidFill>
                  <a:srgbClr val="7030A0"/>
                </a:solidFill>
                <a:latin typeface="Times New Roman" panose="02020603050405020304" pitchFamily="18" charset="0"/>
                <a:cs typeface="Times New Roman" panose="02020603050405020304" pitchFamily="18" charset="0"/>
              </a:rPr>
            </a:br>
            <a:r>
              <a:rPr lang="es-ES" altLang="en-US" sz="1400" i="1" dirty="0">
                <a:solidFill>
                  <a:srgbClr val="7030A0"/>
                </a:solidFill>
                <a:latin typeface="Times New Roman" panose="02020603050405020304" pitchFamily="18" charset="0"/>
                <a:cs typeface="Times New Roman" panose="02020603050405020304" pitchFamily="18" charset="0"/>
              </a:rPr>
              <a:t>Las prácticas deportivas, las clases de baile, etc., no se consideran faltas justificables</a:t>
            </a:r>
            <a:endParaRPr lang="en-US" sz="1400" i="1" dirty="0">
              <a:solidFill>
                <a:srgbClr val="7030A0"/>
              </a:solidFill>
              <a:effectLst/>
              <a:latin typeface="Times New Roman" panose="02020603050405020304" pitchFamily="18" charset="0"/>
              <a:ea typeface="Times New Roman" panose="02020603050405020304" pitchFamily="18" charset="0"/>
            </a:endParaRPr>
          </a:p>
          <a:p>
            <a:pPr marL="400050" marR="0" indent="0">
              <a:lnSpc>
                <a:spcPct val="100000"/>
              </a:lnSpc>
              <a:spcBef>
                <a:spcPts val="0"/>
              </a:spcBef>
              <a:spcAft>
                <a:spcPts val="600"/>
              </a:spcAft>
              <a:buNone/>
            </a:pPr>
            <a:br>
              <a:rPr lang="es-VE" sz="1400" b="1" dirty="0">
                <a:effectLst/>
                <a:latin typeface="Times New Roman" panose="02020603050405020304" pitchFamily="18" charset="0"/>
                <a:ea typeface="Calibri" panose="020F0502020204030204" pitchFamily="34" charset="0"/>
              </a:rPr>
            </a:br>
            <a:r>
              <a:rPr lang="es-VE" sz="1400" b="1" dirty="0">
                <a:solidFill>
                  <a:srgbClr val="FF0000"/>
                </a:solidFill>
                <a:effectLst/>
                <a:latin typeface="Times New Roman" panose="02020603050405020304" pitchFamily="18" charset="0"/>
                <a:ea typeface="Calibri" panose="020F0502020204030204" pitchFamily="34" charset="0"/>
              </a:rPr>
              <a:t>4) NO LATE ARRIVAL</a:t>
            </a:r>
            <a:r>
              <a:rPr lang="es-VE" sz="1400" dirty="0">
                <a:effectLst/>
                <a:latin typeface="Times New Roman" panose="02020603050405020304" pitchFamily="18" charset="0"/>
                <a:ea typeface="Calibri" panose="020F0502020204030204" pitchFamily="34" charset="0"/>
              </a:rPr>
              <a:t>: LOS NINOS DEBEN ESTAR SENTADOS AL MOMENTO DE COMENZAR, LA CLASE, Si llegan tarde no podrán ingresar al salón. </a:t>
            </a:r>
            <a:br>
              <a:rPr lang="es-VE" sz="1400" dirty="0">
                <a:effectLst/>
                <a:latin typeface="Times New Roman" panose="02020603050405020304" pitchFamily="18" charset="0"/>
                <a:ea typeface="Calibri" panose="020F0502020204030204" pitchFamily="34" charset="0"/>
              </a:rPr>
            </a:br>
            <a:r>
              <a:rPr lang="en-US" sz="1400" dirty="0">
                <a:effectLst/>
                <a:latin typeface="Times New Roman" panose="02020603050405020304" pitchFamily="18" charset="0"/>
                <a:ea typeface="Calibri" panose="020F0502020204030204" pitchFamily="34" charset="0"/>
              </a:rPr>
              <a:t>STUDENTS MUST BE AT THEIR DESK ON TIME, if they arrive late, they will NOT be able to enter in the classroom</a:t>
            </a:r>
            <a:br>
              <a:rPr lang="en-US" sz="1400" dirty="0">
                <a:effectLst/>
                <a:latin typeface="Times New Roman" panose="02020603050405020304" pitchFamily="18" charset="0"/>
                <a:ea typeface="Calibri" panose="020F0502020204030204" pitchFamily="34" charset="0"/>
              </a:rPr>
            </a:br>
            <a:endParaRPr lang="en-US" sz="1400" dirty="0">
              <a:effectLst/>
              <a:latin typeface="Times New Roman" panose="02020603050405020304" pitchFamily="18" charset="0"/>
              <a:ea typeface="Calibri" panose="020F0502020204030204" pitchFamily="34" charset="0"/>
            </a:endParaRPr>
          </a:p>
          <a:p>
            <a:pPr marL="400050" indent="0">
              <a:lnSpc>
                <a:spcPct val="100000"/>
              </a:lnSpc>
              <a:spcBef>
                <a:spcPts val="0"/>
              </a:spcBef>
              <a:spcAft>
                <a:spcPts val="600"/>
              </a:spcAft>
              <a:buNone/>
            </a:pPr>
            <a:r>
              <a:rPr lang="es-VE"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NO EARLY RELEASE</a:t>
            </a:r>
            <a:r>
              <a:rPr lang="es-VE"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Students are not permitted to leave class early except in emergency situations. Sports practice, dance class, etc. are not considered emergencies. </a:t>
            </a:r>
            <a:br>
              <a:rPr lang="en-US" sz="1400" dirty="0">
                <a:latin typeface="Times New Roman" panose="02020603050405020304" pitchFamily="18" charset="0"/>
                <a:cs typeface="Times New Roman" panose="02020603050405020304" pitchFamily="18" charset="0"/>
              </a:rPr>
            </a:br>
            <a:br>
              <a:rPr lang="en-US" sz="1400" dirty="0">
                <a:latin typeface="Times New Roman" panose="02020603050405020304" pitchFamily="18" charset="0"/>
                <a:cs typeface="Times New Roman" panose="02020603050405020304" pitchFamily="18" charset="0"/>
              </a:rPr>
            </a:br>
            <a:r>
              <a:rPr lang="es-ES" altLang="en-US" sz="1400" dirty="0">
                <a:solidFill>
                  <a:srgbClr val="1F1F1F"/>
                </a:solidFill>
                <a:latin typeface="Times New Roman" panose="02020603050405020304" pitchFamily="18" charset="0"/>
                <a:cs typeface="Times New Roman" panose="02020603050405020304" pitchFamily="18" charset="0"/>
              </a:rPr>
              <a:t>No se permite a los estudiantes salir de clase antes de tiempo, excepto en situaciones de emergencia. Las prácticas deportivas, las clases de baile, etc., no se consideran emergencias</a:t>
            </a:r>
            <a:r>
              <a:rPr lang="es-ES" altLang="en-US" sz="1400" dirty="0">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884B82B0-608C-E087-EF89-D4C46A9E7D4B}"/>
              </a:ext>
            </a:extLst>
          </p:cNvPr>
          <p:cNvPicPr>
            <a:picLocks noChangeAspect="1"/>
          </p:cNvPicPr>
          <p:nvPr/>
        </p:nvPicPr>
        <p:blipFill>
          <a:blip r:embed="rId2"/>
          <a:stretch>
            <a:fillRect/>
          </a:stretch>
        </p:blipFill>
        <p:spPr>
          <a:xfrm>
            <a:off x="6701856" y="731843"/>
            <a:ext cx="5218833" cy="5703642"/>
          </a:xfrm>
          <a:prstGeom prst="rect">
            <a:avLst/>
          </a:prstGeom>
        </p:spPr>
      </p:pic>
      <p:pic>
        <p:nvPicPr>
          <p:cNvPr id="4" name="Picture 3">
            <a:extLst>
              <a:ext uri="{FF2B5EF4-FFF2-40B4-BE49-F238E27FC236}">
                <a16:creationId xmlns:a16="http://schemas.microsoft.com/office/drawing/2014/main" id="{DFA6276F-3566-00D1-FC0B-45BD1B6D2880}"/>
              </a:ext>
            </a:extLst>
          </p:cNvPr>
          <p:cNvPicPr>
            <a:picLocks noChangeAspect="1"/>
          </p:cNvPicPr>
          <p:nvPr/>
        </p:nvPicPr>
        <p:blipFill>
          <a:blip r:embed="rId3"/>
          <a:stretch>
            <a:fillRect/>
          </a:stretch>
        </p:blipFill>
        <p:spPr>
          <a:xfrm>
            <a:off x="3467100" y="1093692"/>
            <a:ext cx="1901605" cy="800098"/>
          </a:xfrm>
          <a:prstGeom prst="rect">
            <a:avLst/>
          </a:prstGeom>
        </p:spPr>
      </p:pic>
      <p:pic>
        <p:nvPicPr>
          <p:cNvPr id="1026" name="Picture 2" descr="Email - Free multimedia icons">
            <a:extLst>
              <a:ext uri="{FF2B5EF4-FFF2-40B4-BE49-F238E27FC236}">
                <a16:creationId xmlns:a16="http://schemas.microsoft.com/office/drawing/2014/main" id="{CE3510D7-E85A-DD0A-A4EA-0B2272676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996" y="5991152"/>
            <a:ext cx="772409" cy="7724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058D22-11AD-3B56-B015-A8FD71899CD3}"/>
              </a:ext>
            </a:extLst>
          </p:cNvPr>
          <p:cNvSpPr txBox="1"/>
          <p:nvPr/>
        </p:nvSpPr>
        <p:spPr>
          <a:xfrm>
            <a:off x="1515201" y="6064577"/>
            <a:ext cx="4453217" cy="584775"/>
          </a:xfrm>
          <a:prstGeom prst="rect">
            <a:avLst/>
          </a:prstGeom>
          <a:noFill/>
        </p:spPr>
        <p:txBody>
          <a:bodyPr wrap="square">
            <a:spAutoFit/>
          </a:bodyPr>
          <a:lstStyle/>
          <a:p>
            <a:pPr marL="40005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Check your catechist Email in this link</a:t>
            </a:r>
            <a:b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br>
            <a:r>
              <a:rPr kumimoji="0" lang="en-US" sz="14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hlinkClick r:id="rId5">
                  <a:extLst>
                    <a:ext uri="{A12FA001-AC4F-418D-AE19-62706E023703}">
                      <ahyp:hlinkClr xmlns:ahyp="http://schemas.microsoft.com/office/drawing/2018/hyperlinkcolor" val="tx"/>
                    </a:ext>
                  </a:extLst>
                </a:hlinkClick>
              </a:rPr>
              <a:t>www.guadalupedoral.info/forcatechists/our-team/</a:t>
            </a:r>
            <a:endParaRPr kumimoji="0" lang="en-US" sz="14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335679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5E7A-E9B0-6230-2A10-787E81AD365C}"/>
              </a:ext>
            </a:extLst>
          </p:cNvPr>
          <p:cNvSpPr>
            <a:spLocks noGrp="1"/>
          </p:cNvSpPr>
          <p:nvPr>
            <p:ph type="title"/>
          </p:nvPr>
        </p:nvSpPr>
        <p:spPr>
          <a:xfrm>
            <a:off x="307258" y="276635"/>
            <a:ext cx="8010832" cy="799997"/>
          </a:xfrm>
        </p:spPr>
        <p:txBody>
          <a:bodyPr>
            <a:normAutofit fontScale="90000"/>
          </a:bodyPr>
          <a:lstStyle/>
          <a:p>
            <a:pPr algn="ctr"/>
            <a:r>
              <a:rPr lang="en-US" dirty="0"/>
              <a:t>Material/ School Supplies</a:t>
            </a:r>
          </a:p>
        </p:txBody>
      </p:sp>
      <p:pic>
        <p:nvPicPr>
          <p:cNvPr id="4" name="Content Placeholder 3" descr="Image result for school supplies">
            <a:extLst>
              <a:ext uri="{FF2B5EF4-FFF2-40B4-BE49-F238E27FC236}">
                <a16:creationId xmlns:a16="http://schemas.microsoft.com/office/drawing/2014/main" id="{C8A30D65-E0C7-2134-212D-393FF7E4380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055367" y="661043"/>
            <a:ext cx="2605052" cy="1882309"/>
          </a:xfrm>
          <a:prstGeom prst="rect">
            <a:avLst/>
          </a:prstGeom>
          <a:noFill/>
          <a:ln>
            <a:noFill/>
          </a:ln>
        </p:spPr>
      </p:pic>
      <p:pic>
        <p:nvPicPr>
          <p:cNvPr id="5" name="Picture 4" descr="A picture containing text, green&#10;&#10;Description automatically generated">
            <a:extLst>
              <a:ext uri="{FF2B5EF4-FFF2-40B4-BE49-F238E27FC236}">
                <a16:creationId xmlns:a16="http://schemas.microsoft.com/office/drawing/2014/main" id="{D5170BED-D8E1-B1F8-19F7-D6EB4D940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690" y="3609744"/>
            <a:ext cx="2343610" cy="2343610"/>
          </a:xfrm>
          <a:prstGeom prst="rect">
            <a:avLst/>
          </a:prstGeom>
        </p:spPr>
      </p:pic>
      <p:sp>
        <p:nvSpPr>
          <p:cNvPr id="10" name="TextBox 9">
            <a:extLst>
              <a:ext uri="{FF2B5EF4-FFF2-40B4-BE49-F238E27FC236}">
                <a16:creationId xmlns:a16="http://schemas.microsoft.com/office/drawing/2014/main" id="{1C69EFE0-3057-3CB9-BA64-FFAE3B44B22B}"/>
              </a:ext>
            </a:extLst>
          </p:cNvPr>
          <p:cNvSpPr txBox="1"/>
          <p:nvPr/>
        </p:nvSpPr>
        <p:spPr>
          <a:xfrm>
            <a:off x="437979" y="1224475"/>
            <a:ext cx="7880111" cy="47705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r>
              <a:rPr kumimoji="0" lang="en-US" sz="2800" b="1" i="0" u="sng" strike="noStrike" kern="1200" cap="none" spc="0" normalizeH="0" baseline="0" noProof="0" dirty="0">
                <a:ln>
                  <a:noFill/>
                </a:ln>
                <a:solidFill>
                  <a:srgbClr val="C45911"/>
                </a:solidFill>
                <a:effectLst/>
                <a:uLnTx/>
                <a:uFillTx/>
                <a:latin typeface="Times New Roman" panose="02020603050405020304" pitchFamily="18" charset="0"/>
                <a:ea typeface="Calibri" panose="020F0502020204030204" pitchFamily="34" charset="0"/>
                <a:cs typeface="+mn-cs"/>
              </a:rPr>
              <a:t>For elementary school students</a:t>
            </a:r>
          </a:p>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A composition notebook</a:t>
            </a:r>
          </a:p>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Pencil case, zippered</a:t>
            </a:r>
          </a:p>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3- A box of Crayons</a:t>
            </a:r>
          </a:p>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4- Pair of blunt scissors</a:t>
            </a:r>
          </a:p>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5- A sharpened pencil and an erase</a:t>
            </a:r>
          </a:p>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6 A jumbo glue stick</a:t>
            </a:r>
          </a:p>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7- 1 reams of paper - A DONATION (if you can)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endParaRPr kumimoji="0" lang="en-US" sz="2800" b="1" i="0" u="sng" strike="noStrike" kern="1200" cap="none" spc="0" normalizeH="0" baseline="0" noProof="0" dirty="0">
              <a:ln>
                <a:noFill/>
              </a:ln>
              <a:solidFill>
                <a:srgbClr val="C45911"/>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571500" algn="l"/>
              </a:tabLst>
              <a:defRPr/>
            </a:pPr>
            <a:r>
              <a:rPr kumimoji="0" lang="en-US" sz="2800" b="1" i="0" u="sng" strike="noStrike" kern="1200" cap="none" spc="0" normalizeH="0" baseline="0" noProof="0" dirty="0">
                <a:ln>
                  <a:noFill/>
                </a:ln>
                <a:solidFill>
                  <a:srgbClr val="C45911"/>
                </a:solidFill>
                <a:effectLst/>
                <a:uLnTx/>
                <a:uFillTx/>
                <a:latin typeface="Times New Roman" panose="02020603050405020304" pitchFamily="18" charset="0"/>
                <a:ea typeface="Calibri" panose="020F0502020204030204" pitchFamily="34" charset="0"/>
                <a:cs typeface="+mn-cs"/>
              </a:rPr>
              <a:t>For middle and high school students &amp; RCIA</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tab pos="571500" algn="l"/>
                <a:tab pos="2286000" algn="l"/>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 composition notebook</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tab pos="571500" algn="l"/>
                <a:tab pos="2286000" algn="l"/>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 sharpened pencil, a pen, and an eraser</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tab pos="571500" algn="l"/>
                <a:tab pos="22860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1 reams of paper - A DONATION (if you can)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4109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5404AB-7DCD-B8F9-F941-A83D4FED3793}"/>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F6ACB89-E012-F612-2C98-78F6CCF4B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42385F50-1E74-C26D-0613-90CBD6D53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3245E79-CBBA-3442-F729-6F86A8B04130}"/>
              </a:ext>
            </a:extLst>
          </p:cNvPr>
          <p:cNvSpPr txBox="1"/>
          <p:nvPr/>
        </p:nvSpPr>
        <p:spPr>
          <a:xfrm>
            <a:off x="5622061" y="762538"/>
            <a:ext cx="5649349" cy="31998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Special Points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To those attending Classes at </a:t>
            </a:r>
            <a:b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b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Doral Academy HS</a:t>
            </a:r>
          </a:p>
        </p:txBody>
      </p:sp>
      <p:sp>
        <p:nvSpPr>
          <p:cNvPr id="33" name="sketch line">
            <a:extLst>
              <a:ext uri="{FF2B5EF4-FFF2-40B4-BE49-F238E27FC236}">
                <a16:creationId xmlns:a16="http://schemas.microsoft.com/office/drawing/2014/main" id="{F31DDEF9-4F8E-3780-74DE-17A769CE2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C931ED8-4FC3-871D-6951-257EC729CF55}"/>
              </a:ext>
            </a:extLst>
          </p:cNvPr>
          <p:cNvPicPr>
            <a:picLocks noChangeAspect="1"/>
          </p:cNvPicPr>
          <p:nvPr/>
        </p:nvPicPr>
        <p:blipFill>
          <a:blip r:embed="rId3"/>
          <a:stretch>
            <a:fillRect/>
          </a:stretch>
        </p:blipFill>
        <p:spPr>
          <a:xfrm>
            <a:off x="440974" y="195531"/>
            <a:ext cx="3838575" cy="4333875"/>
          </a:xfrm>
          <a:prstGeom prst="rect">
            <a:avLst/>
          </a:prstGeom>
        </p:spPr>
      </p:pic>
      <p:sp>
        <p:nvSpPr>
          <p:cNvPr id="4" name="Content Placeholder 2">
            <a:extLst>
              <a:ext uri="{FF2B5EF4-FFF2-40B4-BE49-F238E27FC236}">
                <a16:creationId xmlns:a16="http://schemas.microsoft.com/office/drawing/2014/main" id="{DA5E0B7C-3B7E-63F3-BA9B-790D9C23DA4B}"/>
              </a:ext>
            </a:extLst>
          </p:cNvPr>
          <p:cNvSpPr>
            <a:spLocks noGrp="1"/>
          </p:cNvSpPr>
          <p:nvPr>
            <p:ph idx="1"/>
          </p:nvPr>
        </p:nvSpPr>
        <p:spPr>
          <a:xfrm>
            <a:off x="540562" y="4746658"/>
            <a:ext cx="4645696" cy="1894089"/>
          </a:xfrm>
        </p:spPr>
        <p:txBody>
          <a:bodyPr anchor="ctr">
            <a:normAutofit/>
          </a:bodyPr>
          <a:lstStyle/>
          <a:p>
            <a:pPr marL="0" indent="0">
              <a:buNone/>
            </a:pPr>
            <a:r>
              <a:rPr lang="en-US" sz="3200" b="1" dirty="0">
                <a:effectLst/>
                <a:latin typeface="Times New Roman" panose="02020603050405020304" pitchFamily="18" charset="0"/>
                <a:ea typeface="Calibri" panose="020F0502020204030204" pitchFamily="34" charset="0"/>
              </a:rPr>
              <a:t>Sundays / Domingos</a:t>
            </a:r>
            <a:br>
              <a:rPr lang="en-US" sz="3200" b="1" dirty="0">
                <a:effectLst/>
                <a:latin typeface="Times New Roman" panose="02020603050405020304" pitchFamily="18" charset="0"/>
                <a:ea typeface="Calibri" panose="020F0502020204030204" pitchFamily="34" charset="0"/>
              </a:rPr>
            </a:br>
            <a:br>
              <a:rPr lang="en-US" sz="3200" b="1" dirty="0">
                <a:effectLst/>
                <a:latin typeface="Times New Roman" panose="02020603050405020304" pitchFamily="18" charset="0"/>
                <a:ea typeface="Calibri" panose="020F0502020204030204" pitchFamily="34" charset="0"/>
              </a:rPr>
            </a:br>
            <a:r>
              <a:rPr lang="en-US" sz="2400" b="1" dirty="0">
                <a:solidFill>
                  <a:srgbClr val="0070C0"/>
                </a:solidFill>
                <a:effectLst/>
                <a:latin typeface="Times New Roman" panose="02020603050405020304" pitchFamily="18" charset="0"/>
                <a:ea typeface="Calibri" panose="020F0502020204030204" pitchFamily="34" charset="0"/>
              </a:rPr>
              <a:t>8:15-9:30 AM </a:t>
            </a:r>
            <a:r>
              <a:rPr lang="en-US" sz="2400" dirty="0" err="1">
                <a:solidFill>
                  <a:srgbClr val="0070C0"/>
                </a:solidFill>
                <a:effectLst/>
                <a:latin typeface="Times New Roman" panose="02020603050405020304" pitchFamily="18" charset="0"/>
                <a:ea typeface="Calibri" panose="020F0502020204030204" pitchFamily="34" charset="0"/>
              </a:rPr>
              <a:t>en</a:t>
            </a:r>
            <a:r>
              <a:rPr lang="en-US" sz="2400" dirty="0">
                <a:solidFill>
                  <a:srgbClr val="0070C0"/>
                </a:solidFill>
                <a:effectLst/>
                <a:latin typeface="Times New Roman" panose="02020603050405020304" pitchFamily="18" charset="0"/>
                <a:ea typeface="Calibri" panose="020F0502020204030204" pitchFamily="34" charset="0"/>
              </a:rPr>
              <a:t> Espanol</a:t>
            </a:r>
            <a:br>
              <a:rPr lang="en-US" sz="2400" dirty="0">
                <a:solidFill>
                  <a:srgbClr val="0070C0"/>
                </a:solidFill>
                <a:effectLst/>
                <a:latin typeface="Times New Roman" panose="02020603050405020304" pitchFamily="18" charset="0"/>
                <a:ea typeface="Calibri" panose="020F0502020204030204" pitchFamily="34" charset="0"/>
              </a:rPr>
            </a:br>
            <a:r>
              <a:rPr lang="en-US" sz="2400" b="1" dirty="0">
                <a:solidFill>
                  <a:srgbClr val="0070C0"/>
                </a:solidFill>
                <a:effectLst/>
                <a:latin typeface="Times New Roman" panose="02020603050405020304" pitchFamily="18" charset="0"/>
                <a:ea typeface="Calibri" panose="020F0502020204030204" pitchFamily="34" charset="0"/>
              </a:rPr>
              <a:t>10:00-11:15 AM </a:t>
            </a:r>
            <a:r>
              <a:rPr lang="en-US" sz="2400" dirty="0">
                <a:solidFill>
                  <a:srgbClr val="0070C0"/>
                </a:solidFill>
                <a:effectLst/>
                <a:latin typeface="Times New Roman" panose="02020603050405020304" pitchFamily="18" charset="0"/>
                <a:ea typeface="Calibri" panose="020F0502020204030204" pitchFamily="34" charset="0"/>
              </a:rPr>
              <a:t>in English</a:t>
            </a:r>
          </a:p>
        </p:txBody>
      </p:sp>
      <p:sp>
        <p:nvSpPr>
          <p:cNvPr id="7" name="TextBox 6">
            <a:extLst>
              <a:ext uri="{FF2B5EF4-FFF2-40B4-BE49-F238E27FC236}">
                <a16:creationId xmlns:a16="http://schemas.microsoft.com/office/drawing/2014/main" id="{21DCB6AE-B3D7-E011-AB56-F14B7BF8B3BD}"/>
              </a:ext>
            </a:extLst>
          </p:cNvPr>
          <p:cNvSpPr txBox="1"/>
          <p:nvPr/>
        </p:nvSpPr>
        <p:spPr>
          <a:xfrm>
            <a:off x="5622061" y="4391108"/>
            <a:ext cx="564934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11100 NW 27 Street, </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b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Doral, Fl 33178</a:t>
            </a:r>
          </a:p>
        </p:txBody>
      </p:sp>
    </p:spTree>
    <p:extLst>
      <p:ext uri="{BB962C8B-B14F-4D97-AF65-F5344CB8AC3E}">
        <p14:creationId xmlns:p14="http://schemas.microsoft.com/office/powerpoint/2010/main" val="86576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D58F6E5D-9D22-BEFC-4038-11214739E354}"/>
              </a:ext>
            </a:extLst>
          </p:cNvPr>
          <p:cNvSpPr>
            <a:spLocks noGrp="1"/>
          </p:cNvSpPr>
          <p:nvPr>
            <p:ph type="title"/>
          </p:nvPr>
        </p:nvSpPr>
        <p:spPr>
          <a:xfrm>
            <a:off x="774873" y="358516"/>
            <a:ext cx="5257800" cy="2275480"/>
          </a:xfrm>
        </p:spPr>
        <p:txBody>
          <a:bodyPr>
            <a:normAutofit/>
          </a:bodyPr>
          <a:lstStyle/>
          <a:p>
            <a:pPr>
              <a:lnSpc>
                <a:spcPct val="90000"/>
              </a:lnSpc>
            </a:pPr>
            <a:r>
              <a:rPr lang="en-US" sz="5000" dirty="0"/>
              <a:t>Classes of Formation for Parents</a:t>
            </a:r>
          </a:p>
        </p:txBody>
      </p:sp>
      <p:sp>
        <p:nvSpPr>
          <p:cNvPr id="3" name="Content Placeholder 2">
            <a:extLst>
              <a:ext uri="{FF2B5EF4-FFF2-40B4-BE49-F238E27FC236}">
                <a16:creationId xmlns:a16="http://schemas.microsoft.com/office/drawing/2014/main" id="{6D16160E-0582-2B17-9F73-7AAA6D8570FB}"/>
              </a:ext>
            </a:extLst>
          </p:cNvPr>
          <p:cNvSpPr>
            <a:spLocks noGrp="1"/>
          </p:cNvSpPr>
          <p:nvPr>
            <p:ph idx="1"/>
          </p:nvPr>
        </p:nvSpPr>
        <p:spPr>
          <a:xfrm>
            <a:off x="801858" y="2911335"/>
            <a:ext cx="5257799" cy="2852404"/>
          </a:xfrm>
        </p:spPr>
        <p:txBody>
          <a:bodyPr>
            <a:normAutofit/>
          </a:bodyPr>
          <a:lstStyle/>
          <a:p>
            <a:pPr marL="0" marR="0">
              <a:lnSpc>
                <a:spcPct val="100000"/>
              </a:lnSpc>
              <a:spcBef>
                <a:spcPts val="0"/>
              </a:spcBef>
              <a:spcAft>
                <a:spcPts val="600"/>
              </a:spcAft>
            </a:pPr>
            <a:r>
              <a:rPr lang="en-US" sz="1900" dirty="0">
                <a:effectLst/>
                <a:latin typeface="Times New Roman" panose="02020603050405020304" pitchFamily="18" charset="0"/>
                <a:ea typeface="Times New Roman" panose="02020603050405020304" pitchFamily="18" charset="0"/>
              </a:rPr>
              <a:t>This year we will provide Classes of Catholic Formation for Parents.</a:t>
            </a:r>
          </a:p>
          <a:p>
            <a:pPr marL="0" marR="0">
              <a:lnSpc>
                <a:spcPct val="100000"/>
              </a:lnSpc>
              <a:spcBef>
                <a:spcPts val="0"/>
              </a:spcBef>
              <a:spcAft>
                <a:spcPts val="600"/>
              </a:spcAft>
            </a:pPr>
            <a:r>
              <a:rPr lang="en-US" sz="1900" dirty="0">
                <a:effectLst/>
                <a:latin typeface="Times New Roman" panose="02020603050405020304" pitchFamily="18" charset="0"/>
                <a:ea typeface="Times New Roman" panose="02020603050405020304" pitchFamily="18" charset="0"/>
              </a:rPr>
              <a:t>Classes will be given at the same time than the kids’ classes.</a:t>
            </a:r>
            <a:br>
              <a:rPr lang="en-US" sz="1900" dirty="0">
                <a:effectLst/>
                <a:latin typeface="Times New Roman" panose="02020603050405020304" pitchFamily="18" charset="0"/>
                <a:ea typeface="Times New Roman" panose="02020603050405020304" pitchFamily="18" charset="0"/>
              </a:rPr>
            </a:br>
            <a:br>
              <a:rPr lang="en-US" sz="1900" dirty="0">
                <a:effectLst/>
                <a:latin typeface="Times New Roman" panose="02020603050405020304" pitchFamily="18" charset="0"/>
                <a:ea typeface="Times New Roman" panose="02020603050405020304" pitchFamily="18" charset="0"/>
              </a:rPr>
            </a:br>
            <a:r>
              <a:rPr lang="es-ES" sz="1900" dirty="0">
                <a:effectLst/>
                <a:latin typeface="Times New Roman" panose="02020603050405020304" pitchFamily="18" charset="0"/>
                <a:ea typeface="Times New Roman" panose="02020603050405020304" pitchFamily="18" charset="0"/>
              </a:rPr>
              <a:t>Este año brindaremos Clases de Formación Católica para Padres.</a:t>
            </a:r>
            <a:endParaRPr lang="en-US" sz="1900" dirty="0">
              <a:effectLst/>
              <a:latin typeface="Times New Roman" panose="02020603050405020304" pitchFamily="18" charset="0"/>
              <a:ea typeface="Times New Roman" panose="02020603050405020304" pitchFamily="18" charset="0"/>
            </a:endParaRPr>
          </a:p>
          <a:p>
            <a:pPr marL="0" marR="0">
              <a:lnSpc>
                <a:spcPct val="100000"/>
              </a:lnSpc>
              <a:spcBef>
                <a:spcPts val="0"/>
              </a:spcBef>
              <a:spcAft>
                <a:spcPts val="600"/>
              </a:spcAft>
            </a:pPr>
            <a:r>
              <a:rPr lang="es-ES" sz="1900" dirty="0">
                <a:effectLst/>
                <a:latin typeface="Times New Roman" panose="02020603050405020304" pitchFamily="18" charset="0"/>
                <a:ea typeface="Times New Roman" panose="02020603050405020304" pitchFamily="18" charset="0"/>
              </a:rPr>
              <a:t>Las clases se darán al mismo tiempo que las clases de los niños.</a:t>
            </a:r>
            <a:endParaRPr lang="en-US" sz="1900" dirty="0">
              <a:effectLst/>
              <a:latin typeface="Times New Roman" panose="02020603050405020304" pitchFamily="18" charset="0"/>
              <a:ea typeface="Times New Roman" panose="02020603050405020304" pitchFamily="18" charset="0"/>
            </a:endParaRPr>
          </a:p>
        </p:txBody>
      </p:sp>
      <p:pic>
        <p:nvPicPr>
          <p:cNvPr id="4" name="Picture 3" descr="A logo with a cross and a cross&#10;&#10;Description automatically generated">
            <a:extLst>
              <a:ext uri="{FF2B5EF4-FFF2-40B4-BE49-F238E27FC236}">
                <a16:creationId xmlns:a16="http://schemas.microsoft.com/office/drawing/2014/main" id="{1A9031B7-59A8-6BA2-98FB-E05E85D62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07546" y="79148"/>
            <a:ext cx="4636565" cy="5664375"/>
          </a:xfrm>
          <a:prstGeom prst="rect">
            <a:avLst/>
          </a:prstGeom>
          <a:noFill/>
        </p:spPr>
      </p:pic>
      <p:sp>
        <p:nvSpPr>
          <p:cNvPr id="5" name="Title 1">
            <a:extLst>
              <a:ext uri="{FF2B5EF4-FFF2-40B4-BE49-F238E27FC236}">
                <a16:creationId xmlns:a16="http://schemas.microsoft.com/office/drawing/2014/main" id="{F17D63AA-B32F-F4D1-4F7E-D611774F4880}"/>
              </a:ext>
            </a:extLst>
          </p:cNvPr>
          <p:cNvSpPr txBox="1">
            <a:spLocks/>
          </p:cNvSpPr>
          <p:nvPr/>
        </p:nvSpPr>
        <p:spPr>
          <a:xfrm>
            <a:off x="6358327" y="5116187"/>
            <a:ext cx="5257800" cy="1412968"/>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gradFill>
                  <a:gsLst>
                    <a:gs pos="100000">
                      <a:srgbClr val="203040"/>
                    </a:gs>
                    <a:gs pos="0">
                      <a:srgbClr val="00BAC8"/>
                    </a:gs>
                  </a:gsLst>
                  <a:lin ang="0" scaled="1"/>
                </a:gradFill>
                <a:effectLst/>
                <a:uLnTx/>
                <a:uFillTx/>
                <a:latin typeface="Aharoni" panose="02010803020104030203" pitchFamily="2" charset="-79"/>
                <a:ea typeface="+mn-ea"/>
                <a:cs typeface="Angsana New" panose="02020603050405020304" pitchFamily="18" charset="-34"/>
              </a:rPr>
              <a:t>We will notify you as soon as we have the schedule</a:t>
            </a:r>
          </a:p>
        </p:txBody>
      </p:sp>
    </p:spTree>
    <p:extLst>
      <p:ext uri="{BB962C8B-B14F-4D97-AF65-F5344CB8AC3E}">
        <p14:creationId xmlns:p14="http://schemas.microsoft.com/office/powerpoint/2010/main" val="332752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57368F9-B5B9-9B8B-D80B-A2ACBD0771BC}"/>
              </a:ext>
            </a:extLst>
          </p:cNvPr>
          <p:cNvSpPr>
            <a:spLocks noGrp="1"/>
          </p:cNvSpPr>
          <p:nvPr>
            <p:ph type="title"/>
          </p:nvPr>
        </p:nvSpPr>
        <p:spPr>
          <a:xfrm>
            <a:off x="316533" y="330491"/>
            <a:ext cx="10095893" cy="819201"/>
          </a:xfrm>
        </p:spPr>
        <p:txBody>
          <a:bodyPr anchor="b">
            <a:normAutofit fontScale="90000"/>
          </a:bodyPr>
          <a:lstStyle/>
          <a:p>
            <a:r>
              <a:rPr lang="en-US" dirty="0"/>
              <a:t>Pick up Parents’ ID for DAHS</a:t>
            </a:r>
          </a:p>
        </p:txBody>
      </p:sp>
      <p:sp>
        <p:nvSpPr>
          <p:cNvPr id="3" name="Content Placeholder 2">
            <a:extLst>
              <a:ext uri="{FF2B5EF4-FFF2-40B4-BE49-F238E27FC236}">
                <a16:creationId xmlns:a16="http://schemas.microsoft.com/office/drawing/2014/main" id="{4B1EE368-F6D3-29BB-D706-D741CBE1ED50}"/>
              </a:ext>
            </a:extLst>
          </p:cNvPr>
          <p:cNvSpPr>
            <a:spLocks noGrp="1"/>
          </p:cNvSpPr>
          <p:nvPr>
            <p:ph idx="1"/>
          </p:nvPr>
        </p:nvSpPr>
        <p:spPr>
          <a:xfrm>
            <a:off x="718783" y="1426717"/>
            <a:ext cx="4645696" cy="3235818"/>
          </a:xfrm>
        </p:spPr>
        <p:txBody>
          <a:bodyPr anchor="ctr">
            <a:normAutofit fontScale="85000" lnSpcReduction="10000"/>
          </a:bodyPr>
          <a:lstStyle/>
          <a:p>
            <a:r>
              <a:rPr lang="en-US" sz="3200" b="1" dirty="0">
                <a:effectLst/>
                <a:latin typeface="Times New Roman" panose="02020603050405020304" pitchFamily="18" charset="0"/>
                <a:ea typeface="Calibri" panose="020F0502020204030204" pitchFamily="34" charset="0"/>
              </a:rPr>
              <a:t>For Students @ DAHS </a:t>
            </a:r>
            <a:br>
              <a:rPr lang="en-US" sz="3200" b="1" dirty="0">
                <a:effectLst/>
                <a:latin typeface="Times New Roman" panose="02020603050405020304" pitchFamily="18" charset="0"/>
                <a:ea typeface="Calibri" panose="020F0502020204030204" pitchFamily="34" charset="0"/>
              </a:rPr>
            </a:br>
            <a:br>
              <a:rPr lang="en-US" sz="3200" b="1" dirty="0">
                <a:effectLst/>
                <a:latin typeface="Times New Roman" panose="02020603050405020304" pitchFamily="18" charset="0"/>
                <a:ea typeface="Calibri" panose="020F0502020204030204" pitchFamily="34" charset="0"/>
              </a:rPr>
            </a:br>
            <a:r>
              <a:rPr lang="en-US" sz="2400" dirty="0">
                <a:solidFill>
                  <a:srgbClr val="0070C0"/>
                </a:solidFill>
                <a:effectLst/>
                <a:latin typeface="Times New Roman" panose="02020603050405020304" pitchFamily="18" charset="0"/>
                <a:ea typeface="Calibri" panose="020F0502020204030204" pitchFamily="34" charset="0"/>
              </a:rPr>
              <a:t>We will send it via email, so you show it to your catechist at the moment of picking up your child from the classroom.</a:t>
            </a:r>
            <a:br>
              <a:rPr lang="en-US" sz="2400" dirty="0">
                <a:solidFill>
                  <a:srgbClr val="0070C0"/>
                </a:solidFill>
                <a:effectLst/>
                <a:latin typeface="Times New Roman" panose="02020603050405020304" pitchFamily="18" charset="0"/>
                <a:ea typeface="Calibri" panose="020F0502020204030204" pitchFamily="34" charset="0"/>
              </a:rPr>
            </a:br>
            <a:br>
              <a:rPr lang="en-US" sz="3200" dirty="0">
                <a:solidFill>
                  <a:srgbClr val="0070C0"/>
                </a:solidFill>
                <a:effectLst/>
                <a:latin typeface="Times New Roman" panose="02020603050405020304" pitchFamily="18" charset="0"/>
                <a:ea typeface="Calibri" panose="020F0502020204030204" pitchFamily="34" charset="0"/>
              </a:rPr>
            </a:br>
            <a:r>
              <a:rPr lang="en-US" sz="3200" dirty="0">
                <a:solidFill>
                  <a:srgbClr val="0070C0"/>
                </a:solidFill>
                <a:effectLst/>
                <a:latin typeface="Times New Roman" panose="02020603050405020304" pitchFamily="18" charset="0"/>
                <a:ea typeface="Calibri" panose="020F0502020204030204" pitchFamily="34" charset="0"/>
              </a:rPr>
              <a:t>Please keep it in you</a:t>
            </a:r>
            <a:r>
              <a:rPr lang="en-US" sz="3200" dirty="0">
                <a:solidFill>
                  <a:srgbClr val="0070C0"/>
                </a:solidFill>
                <a:latin typeface="Times New Roman" panose="02020603050405020304" pitchFamily="18" charset="0"/>
                <a:ea typeface="Calibri" panose="020F0502020204030204" pitchFamily="34" charset="0"/>
              </a:rPr>
              <a:t>r Phone</a:t>
            </a:r>
            <a:endParaRPr lang="en-US" sz="2400" dirty="0">
              <a:solidFill>
                <a:srgbClr val="0070C0"/>
              </a:solidFill>
              <a:effectLst/>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C60CF75C-8B49-0D4D-F97D-CA4609FF6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290" y="3108960"/>
            <a:ext cx="5453195" cy="3626376"/>
          </a:xfrm>
          <a:prstGeom prst="rect">
            <a:avLst/>
          </a:prstGeom>
          <a:effectLst>
            <a:innerShdw blurRad="63500" dist="50800" dir="2700000">
              <a:prstClr val="black">
                <a:alpha val="50000"/>
              </a:prstClr>
            </a:innerShdw>
          </a:effectLst>
        </p:spPr>
      </p:pic>
      <p:pic>
        <p:nvPicPr>
          <p:cNvPr id="6" name="Picture 5">
            <a:extLst>
              <a:ext uri="{FF2B5EF4-FFF2-40B4-BE49-F238E27FC236}">
                <a16:creationId xmlns:a16="http://schemas.microsoft.com/office/drawing/2014/main" id="{968661DF-4EBD-ECBB-1308-A07FD7388282}"/>
              </a:ext>
            </a:extLst>
          </p:cNvPr>
          <p:cNvPicPr>
            <a:picLocks noChangeAspect="1"/>
          </p:cNvPicPr>
          <p:nvPr/>
        </p:nvPicPr>
        <p:blipFill>
          <a:blip r:embed="rId3"/>
          <a:stretch>
            <a:fillRect/>
          </a:stretch>
        </p:blipFill>
        <p:spPr>
          <a:xfrm rot="5400000">
            <a:off x="8766980" y="403082"/>
            <a:ext cx="2414223" cy="3388692"/>
          </a:xfrm>
          <a:prstGeom prst="rect">
            <a:avLst/>
          </a:prstGeom>
        </p:spPr>
      </p:pic>
      <p:pic>
        <p:nvPicPr>
          <p:cNvPr id="7" name="Picture 6">
            <a:extLst>
              <a:ext uri="{FF2B5EF4-FFF2-40B4-BE49-F238E27FC236}">
                <a16:creationId xmlns:a16="http://schemas.microsoft.com/office/drawing/2014/main" id="{DC13AA4D-A05A-FF07-4985-8F0E49C32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486" y="1934681"/>
            <a:ext cx="1532264" cy="838338"/>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90147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213037AA-17B2-823C-9B5A-D083009A7511}"/>
              </a:ext>
            </a:extLst>
          </p:cNvPr>
          <p:cNvSpPr>
            <a:spLocks noGrp="1"/>
          </p:cNvSpPr>
          <p:nvPr>
            <p:ph type="title"/>
          </p:nvPr>
        </p:nvSpPr>
        <p:spPr>
          <a:xfrm>
            <a:off x="603232" y="338610"/>
            <a:ext cx="5257800" cy="2275480"/>
          </a:xfrm>
        </p:spPr>
        <p:txBody>
          <a:bodyPr>
            <a:normAutofit/>
          </a:bodyPr>
          <a:lstStyle/>
          <a:p>
            <a:pPr>
              <a:lnSpc>
                <a:spcPct val="90000"/>
              </a:lnSpc>
            </a:pPr>
            <a:r>
              <a:rPr lang="en-US" sz="3800" dirty="0"/>
              <a:t>Drop off and Pick up AT DORAL ACADEMY HIGH SCHOOL on Sundays</a:t>
            </a:r>
          </a:p>
        </p:txBody>
      </p:sp>
      <p:sp>
        <p:nvSpPr>
          <p:cNvPr id="3" name="Content Placeholder 2">
            <a:extLst>
              <a:ext uri="{FF2B5EF4-FFF2-40B4-BE49-F238E27FC236}">
                <a16:creationId xmlns:a16="http://schemas.microsoft.com/office/drawing/2014/main" id="{B3ABA849-880C-946B-676B-AF37466D5357}"/>
              </a:ext>
            </a:extLst>
          </p:cNvPr>
          <p:cNvSpPr>
            <a:spLocks noGrp="1"/>
          </p:cNvSpPr>
          <p:nvPr>
            <p:ph idx="1"/>
          </p:nvPr>
        </p:nvSpPr>
        <p:spPr>
          <a:xfrm>
            <a:off x="118913" y="2802957"/>
            <a:ext cx="6638225" cy="3437823"/>
          </a:xfrm>
        </p:spPr>
        <p:txBody>
          <a:bodyPr>
            <a:normAutofit fontScale="92500" lnSpcReduction="10000"/>
          </a:bodyPr>
          <a:lstStyle/>
          <a:p>
            <a:pPr marL="342900" marR="0" lvl="0" indent="-342900">
              <a:lnSpc>
                <a:spcPct val="100000"/>
              </a:lnSpc>
              <a:spcBef>
                <a:spcPts val="0"/>
              </a:spcBef>
              <a:spcAft>
                <a:spcPts val="0"/>
              </a:spcAft>
              <a:buFont typeface="+mj-lt"/>
              <a:buAutoNum type="arabicPeriod"/>
            </a:pPr>
            <a:r>
              <a:rPr lang="en-US" sz="1600" dirty="0">
                <a:effectLst/>
                <a:latin typeface="Roboto" panose="02000000000000000000" pitchFamily="2" charset="0"/>
                <a:ea typeface="Roboto" panose="02000000000000000000" pitchFamily="2" charset="0"/>
                <a:cs typeface="Roboto" panose="02000000000000000000" pitchFamily="2" charset="0"/>
              </a:rPr>
              <a:t>Please do not drop students in the Street (at 27</a:t>
            </a:r>
            <a:r>
              <a:rPr lang="en-US" sz="1600" baseline="30000" dirty="0">
                <a:effectLst/>
                <a:latin typeface="Roboto" panose="02000000000000000000" pitchFamily="2" charset="0"/>
                <a:ea typeface="Roboto" panose="02000000000000000000" pitchFamily="2" charset="0"/>
                <a:cs typeface="Roboto" panose="02000000000000000000" pitchFamily="2" charset="0"/>
              </a:rPr>
              <a:t>th</a:t>
            </a:r>
            <a:r>
              <a:rPr lang="en-US"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It</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is</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prohibited</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for</a:t>
            </a:r>
            <a:r>
              <a:rPr lang="es-VE" sz="1600" dirty="0">
                <a:effectLst/>
                <a:latin typeface="Roboto" panose="02000000000000000000" pitchFamily="2" charset="0"/>
                <a:ea typeface="Roboto" panose="02000000000000000000" pitchFamily="2" charset="0"/>
                <a:cs typeface="Roboto" panose="02000000000000000000" pitchFamily="2" charset="0"/>
              </a:rPr>
              <a:t> safety </a:t>
            </a:r>
            <a:r>
              <a:rPr lang="es-VE" sz="1600" dirty="0" err="1">
                <a:effectLst/>
                <a:latin typeface="Roboto" panose="02000000000000000000" pitchFamily="2" charset="0"/>
                <a:ea typeface="Roboto" panose="02000000000000000000" pitchFamily="2" charset="0"/>
                <a:cs typeface="Roboto" panose="02000000000000000000" pitchFamily="2" charset="0"/>
              </a:rPr>
              <a:t>reasons</a:t>
            </a:r>
            <a:r>
              <a:rPr lang="es-VE" sz="1600" dirty="0">
                <a:effectLst/>
                <a:latin typeface="Roboto" panose="02000000000000000000" pitchFamily="2" charset="0"/>
                <a:ea typeface="Roboto" panose="02000000000000000000" pitchFamily="2" charset="0"/>
                <a:cs typeface="Roboto" panose="02000000000000000000" pitchFamily="2" charset="0"/>
              </a:rPr>
              <a:t>. / </a:t>
            </a:r>
            <a:r>
              <a:rPr lang="es-VE" sz="1600" i="1" dirty="0">
                <a:effectLst/>
                <a:latin typeface="Roboto" panose="02000000000000000000" pitchFamily="2" charset="0"/>
                <a:ea typeface="Roboto" panose="02000000000000000000" pitchFamily="2" charset="0"/>
                <a:cs typeface="Roboto" panose="02000000000000000000" pitchFamily="2" charset="0"/>
              </a:rPr>
              <a:t>Por favor no deje a sus hijos en la Calle (27</a:t>
            </a:r>
            <a:r>
              <a:rPr lang="es-VE" sz="1600" i="1" baseline="30000" dirty="0">
                <a:effectLst/>
                <a:latin typeface="Roboto" panose="02000000000000000000" pitchFamily="2" charset="0"/>
                <a:ea typeface="Roboto" panose="02000000000000000000" pitchFamily="2" charset="0"/>
                <a:cs typeface="Roboto" panose="02000000000000000000" pitchFamily="2" charset="0"/>
              </a:rPr>
              <a:t>th</a:t>
            </a:r>
            <a:r>
              <a:rPr lang="es-VE" sz="1600" i="1" dirty="0">
                <a:effectLst/>
                <a:latin typeface="Roboto" panose="02000000000000000000" pitchFamily="2" charset="0"/>
                <a:ea typeface="Roboto" panose="02000000000000000000" pitchFamily="2" charset="0"/>
                <a:cs typeface="Roboto" panose="02000000000000000000" pitchFamily="2" charset="0"/>
              </a:rPr>
              <a:t>). Está prohibido por seguridad.</a:t>
            </a:r>
            <a:endParaRPr lang="en-US" sz="1600" dirty="0">
              <a:effectLst/>
              <a:latin typeface="Roboto" panose="02000000000000000000" pitchFamily="2" charset="0"/>
              <a:ea typeface="Roboto" panose="02000000000000000000" pitchFamily="2" charset="0"/>
              <a:cs typeface="Roboto" panose="02000000000000000000" pitchFamily="2" charset="0"/>
            </a:endParaRPr>
          </a:p>
          <a:p>
            <a:pPr marL="342900" marR="0" lvl="0" indent="-342900">
              <a:lnSpc>
                <a:spcPct val="100000"/>
              </a:lnSpc>
              <a:spcBef>
                <a:spcPts val="0"/>
              </a:spcBef>
              <a:spcAft>
                <a:spcPts val="0"/>
              </a:spcAft>
              <a:buFont typeface="+mj-lt"/>
              <a:buAutoNum type="arabicPeriod"/>
            </a:pPr>
            <a:r>
              <a:rPr lang="en-US" sz="1600" dirty="0">
                <a:effectLst/>
                <a:latin typeface="Roboto" panose="02000000000000000000" pitchFamily="2" charset="0"/>
                <a:ea typeface="Roboto" panose="02000000000000000000" pitchFamily="2" charset="0"/>
                <a:cs typeface="Roboto" panose="02000000000000000000" pitchFamily="2" charset="0"/>
              </a:rPr>
              <a:t>You must take your child to the classroom. / </a:t>
            </a:r>
            <a:r>
              <a:rPr lang="en-US" sz="1600" i="1" dirty="0" err="1">
                <a:effectLst/>
                <a:latin typeface="Roboto" panose="02000000000000000000" pitchFamily="2" charset="0"/>
                <a:ea typeface="Roboto" panose="02000000000000000000" pitchFamily="2" charset="0"/>
                <a:cs typeface="Roboto" panose="02000000000000000000" pitchFamily="2" charset="0"/>
              </a:rPr>
              <a:t>Ud</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n-US" sz="1600" i="1" dirty="0" err="1">
                <a:effectLst/>
                <a:latin typeface="Roboto" panose="02000000000000000000" pitchFamily="2" charset="0"/>
                <a:ea typeface="Roboto" panose="02000000000000000000" pitchFamily="2" charset="0"/>
                <a:cs typeface="Roboto" panose="02000000000000000000" pitchFamily="2" charset="0"/>
              </a:rPr>
              <a:t>Debe</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n-US" sz="1600" i="1" dirty="0" err="1">
                <a:effectLst/>
                <a:latin typeface="Roboto" panose="02000000000000000000" pitchFamily="2" charset="0"/>
                <a:ea typeface="Roboto" panose="02000000000000000000" pitchFamily="2" charset="0"/>
                <a:cs typeface="Roboto" panose="02000000000000000000" pitchFamily="2" charset="0"/>
              </a:rPr>
              <a:t>dejar</a:t>
            </a:r>
            <a:r>
              <a:rPr lang="en-US" sz="1600" i="1" dirty="0">
                <a:effectLst/>
                <a:latin typeface="Roboto" panose="02000000000000000000" pitchFamily="2" charset="0"/>
                <a:ea typeface="Roboto" panose="02000000000000000000" pitchFamily="2" charset="0"/>
                <a:cs typeface="Roboto" panose="02000000000000000000" pitchFamily="2" charset="0"/>
              </a:rPr>
              <a:t> a </a:t>
            </a:r>
            <a:r>
              <a:rPr lang="en-US" sz="1600" i="1" dirty="0" err="1">
                <a:effectLst/>
                <a:latin typeface="Roboto" panose="02000000000000000000" pitchFamily="2" charset="0"/>
                <a:ea typeface="Roboto" panose="02000000000000000000" pitchFamily="2" charset="0"/>
                <a:cs typeface="Roboto" panose="02000000000000000000" pitchFamily="2" charset="0"/>
              </a:rPr>
              <a:t>su</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n-US" sz="1600" i="1" dirty="0" err="1">
                <a:effectLst/>
                <a:latin typeface="Roboto" panose="02000000000000000000" pitchFamily="2" charset="0"/>
                <a:ea typeface="Roboto" panose="02000000000000000000" pitchFamily="2" charset="0"/>
                <a:cs typeface="Roboto" panose="02000000000000000000" pitchFamily="2" charset="0"/>
              </a:rPr>
              <a:t>hijo</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n-US" sz="1600" i="1" dirty="0" err="1">
                <a:effectLst/>
                <a:latin typeface="Roboto" panose="02000000000000000000" pitchFamily="2" charset="0"/>
                <a:ea typeface="Roboto" panose="02000000000000000000" pitchFamily="2" charset="0"/>
                <a:cs typeface="Roboto" panose="02000000000000000000" pitchFamily="2" charset="0"/>
              </a:rPr>
              <a:t>en</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n-US" sz="1600" i="1" dirty="0" err="1">
                <a:effectLst/>
                <a:latin typeface="Roboto" panose="02000000000000000000" pitchFamily="2" charset="0"/>
                <a:ea typeface="Roboto" panose="02000000000000000000" pitchFamily="2" charset="0"/>
                <a:cs typeface="Roboto" panose="02000000000000000000" pitchFamily="2" charset="0"/>
              </a:rPr>
              <a:t>el</a:t>
            </a:r>
            <a:r>
              <a:rPr lang="en-US" sz="1600" i="1" dirty="0">
                <a:effectLst/>
                <a:latin typeface="Roboto" panose="02000000000000000000" pitchFamily="2" charset="0"/>
                <a:ea typeface="Roboto" panose="02000000000000000000" pitchFamily="2" charset="0"/>
                <a:cs typeface="Roboto" panose="02000000000000000000" pitchFamily="2" charset="0"/>
              </a:rPr>
              <a:t> salon.</a:t>
            </a:r>
            <a:endParaRPr lang="en-US" sz="1600" dirty="0">
              <a:effectLst/>
              <a:latin typeface="Roboto" panose="02000000000000000000" pitchFamily="2" charset="0"/>
              <a:ea typeface="Roboto" panose="02000000000000000000" pitchFamily="2" charset="0"/>
              <a:cs typeface="Roboto" panose="02000000000000000000" pitchFamily="2" charset="0"/>
            </a:endParaRPr>
          </a:p>
          <a:p>
            <a:pPr marL="342900" marR="0" lvl="0" indent="-342900">
              <a:lnSpc>
                <a:spcPct val="100000"/>
              </a:lnSpc>
              <a:spcBef>
                <a:spcPts val="0"/>
              </a:spcBef>
              <a:spcAft>
                <a:spcPts val="0"/>
              </a:spcAft>
              <a:buFont typeface="+mj-lt"/>
              <a:buAutoNum type="arabicPeriod"/>
            </a:pPr>
            <a:r>
              <a:rPr lang="en-US" sz="1600" dirty="0">
                <a:effectLst/>
                <a:latin typeface="Roboto" panose="02000000000000000000" pitchFamily="2" charset="0"/>
                <a:ea typeface="Roboto" panose="02000000000000000000" pitchFamily="2" charset="0"/>
                <a:cs typeface="Roboto" panose="02000000000000000000" pitchFamily="2" charset="0"/>
              </a:rPr>
              <a:t>You MUST pick up your child from the Classroom / </a:t>
            </a:r>
            <a:r>
              <a:rPr lang="en-US" sz="1600" i="1" dirty="0" err="1">
                <a:effectLst/>
                <a:latin typeface="Roboto" panose="02000000000000000000" pitchFamily="2" charset="0"/>
                <a:ea typeface="Roboto" panose="02000000000000000000" pitchFamily="2" charset="0"/>
                <a:cs typeface="Roboto" panose="02000000000000000000" pitchFamily="2" charset="0"/>
              </a:rPr>
              <a:t>Ud</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s-VE" sz="1600" i="1" dirty="0">
                <a:effectLst/>
                <a:latin typeface="Roboto" panose="02000000000000000000" pitchFamily="2" charset="0"/>
                <a:ea typeface="Roboto" panose="02000000000000000000" pitchFamily="2" charset="0"/>
                <a:cs typeface="Roboto" panose="02000000000000000000" pitchFamily="2" charset="0"/>
              </a:rPr>
              <a:t>DEBE recoger a su hijo del salón</a:t>
            </a:r>
            <a:endParaRPr lang="en-US" sz="1600" dirty="0">
              <a:effectLst/>
              <a:latin typeface="Roboto" panose="02000000000000000000" pitchFamily="2" charset="0"/>
              <a:ea typeface="Roboto" panose="02000000000000000000" pitchFamily="2" charset="0"/>
              <a:cs typeface="Roboto" panose="02000000000000000000" pitchFamily="2" charset="0"/>
            </a:endParaRPr>
          </a:p>
          <a:p>
            <a:pPr marL="342900" marR="0" lvl="0" indent="-342900">
              <a:lnSpc>
                <a:spcPct val="100000"/>
              </a:lnSpc>
              <a:spcBef>
                <a:spcPts val="0"/>
              </a:spcBef>
              <a:spcAft>
                <a:spcPts val="0"/>
              </a:spcAft>
              <a:buFont typeface="+mj-lt"/>
              <a:buAutoNum type="arabicPeriod"/>
            </a:pPr>
            <a:r>
              <a:rPr lang="es-VE" sz="1600" dirty="0" err="1">
                <a:effectLst/>
                <a:latin typeface="Roboto" panose="02000000000000000000" pitchFamily="2" charset="0"/>
                <a:ea typeface="Roboto" panose="02000000000000000000" pitchFamily="2" charset="0"/>
                <a:cs typeface="Roboto" panose="02000000000000000000" pitchFamily="2" charset="0"/>
              </a:rPr>
              <a:t>Only</a:t>
            </a:r>
            <a:r>
              <a:rPr lang="es-VE" sz="1600" dirty="0">
                <a:effectLst/>
                <a:latin typeface="Roboto" panose="02000000000000000000" pitchFamily="2" charset="0"/>
                <a:ea typeface="Roboto" panose="02000000000000000000" pitchFamily="2" charset="0"/>
                <a:cs typeface="Roboto" panose="02000000000000000000" pitchFamily="2" charset="0"/>
              </a:rPr>
              <a:t> 6</a:t>
            </a:r>
            <a:r>
              <a:rPr lang="es-VE" sz="1600" baseline="30000" dirty="0">
                <a:effectLst/>
                <a:latin typeface="Roboto" panose="02000000000000000000" pitchFamily="2" charset="0"/>
                <a:ea typeface="Roboto" panose="02000000000000000000" pitchFamily="2" charset="0"/>
                <a:cs typeface="Roboto" panose="02000000000000000000" pitchFamily="2" charset="0"/>
              </a:rPr>
              <a:t>th</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graders</a:t>
            </a:r>
            <a:r>
              <a:rPr lang="es-VE" sz="1600" dirty="0">
                <a:effectLst/>
                <a:latin typeface="Roboto" panose="02000000000000000000" pitchFamily="2" charset="0"/>
                <a:ea typeface="Roboto" panose="02000000000000000000" pitchFamily="2" charset="0"/>
                <a:cs typeface="Roboto" panose="02000000000000000000" pitchFamily="2" charset="0"/>
              </a:rPr>
              <a:t> and </a:t>
            </a:r>
            <a:r>
              <a:rPr lang="es-VE" sz="1600" dirty="0" err="1">
                <a:effectLst/>
                <a:latin typeface="Roboto" panose="02000000000000000000" pitchFamily="2" charset="0"/>
                <a:ea typeface="Roboto" panose="02000000000000000000" pitchFamily="2" charset="0"/>
                <a:cs typeface="Roboto" panose="02000000000000000000" pitchFamily="2" charset="0"/>
              </a:rPr>
              <a:t>older</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with</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the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Written</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Parents</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Consent</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may</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leave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the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classroom</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by</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themselves</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but</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cannot</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leave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the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school</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you</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need</a:t>
            </a:r>
            <a:r>
              <a:rPr lang="es-VE" sz="1600" dirty="0">
                <a:effectLst/>
                <a:latin typeface="Roboto" panose="02000000000000000000" pitchFamily="2" charset="0"/>
                <a:ea typeface="Roboto" panose="02000000000000000000" pitchFamily="2" charset="0"/>
                <a:cs typeface="Roboto" panose="02000000000000000000" pitchFamily="2" charset="0"/>
              </a:rPr>
              <a:t> to pick </a:t>
            </a:r>
            <a:r>
              <a:rPr lang="es-VE" sz="1600" dirty="0" err="1">
                <a:effectLst/>
                <a:latin typeface="Roboto" panose="02000000000000000000" pitchFamily="2" charset="0"/>
                <a:ea typeface="Roboto" panose="02000000000000000000" pitchFamily="2" charset="0"/>
                <a:cs typeface="Roboto" panose="02000000000000000000" pitchFamily="2" charset="0"/>
              </a:rPr>
              <a:t>them</a:t>
            </a:r>
            <a:r>
              <a:rPr lang="es-VE" sz="1600" dirty="0">
                <a:effectLst/>
                <a:latin typeface="Roboto" panose="02000000000000000000" pitchFamily="2" charset="0"/>
                <a:ea typeface="Roboto" panose="02000000000000000000" pitchFamily="2" charset="0"/>
                <a:cs typeface="Roboto" panose="02000000000000000000" pitchFamily="2" charset="0"/>
              </a:rPr>
              <a:t> up. / </a:t>
            </a:r>
            <a:r>
              <a:rPr lang="es-VE" sz="1600" i="1" dirty="0">
                <a:effectLst/>
                <a:latin typeface="Roboto" panose="02000000000000000000" pitchFamily="2" charset="0"/>
                <a:ea typeface="Roboto" panose="02000000000000000000" pitchFamily="2" charset="0"/>
                <a:cs typeface="Roboto" panose="02000000000000000000" pitchFamily="2" charset="0"/>
              </a:rPr>
              <a:t>Solo jóvenes en 6to grado para arriba pueden salir del salón solos, siempre que tengamos su Permiso por escrito, pero ellos no pueden irse de la escuela solos, </a:t>
            </a:r>
            <a:r>
              <a:rPr lang="es-VE" sz="1600" i="1" dirty="0" err="1">
                <a:effectLst/>
                <a:latin typeface="Roboto" panose="02000000000000000000" pitchFamily="2" charset="0"/>
                <a:ea typeface="Roboto" panose="02000000000000000000" pitchFamily="2" charset="0"/>
                <a:cs typeface="Roboto" panose="02000000000000000000" pitchFamily="2" charset="0"/>
              </a:rPr>
              <a:t>uds.</a:t>
            </a:r>
            <a:r>
              <a:rPr lang="es-VE" sz="1600" i="1" dirty="0">
                <a:effectLst/>
                <a:latin typeface="Roboto" panose="02000000000000000000" pitchFamily="2" charset="0"/>
                <a:ea typeface="Roboto" panose="02000000000000000000" pitchFamily="2" charset="0"/>
                <a:cs typeface="Roboto" panose="02000000000000000000" pitchFamily="2" charset="0"/>
              </a:rPr>
              <a:t> deben recogerlos. (YOU WILL RECEIVE IT IN YOUR GOOGLE CLASSROOM)</a:t>
            </a:r>
            <a:endParaRPr lang="en-US" sz="1600" dirty="0">
              <a:effectLst/>
              <a:latin typeface="Roboto" panose="02000000000000000000" pitchFamily="2" charset="0"/>
              <a:ea typeface="Roboto" panose="02000000000000000000" pitchFamily="2" charset="0"/>
              <a:cs typeface="Roboto" panose="02000000000000000000" pitchFamily="2" charset="0"/>
            </a:endParaRPr>
          </a:p>
          <a:p>
            <a:pPr marL="342900" marR="0" lvl="0" indent="-342900">
              <a:lnSpc>
                <a:spcPct val="100000"/>
              </a:lnSpc>
              <a:spcBef>
                <a:spcPts val="0"/>
              </a:spcBef>
              <a:spcAft>
                <a:spcPts val="0"/>
              </a:spcAft>
              <a:buFont typeface="+mj-lt"/>
              <a:buAutoNum type="arabicPeriod"/>
            </a:pPr>
            <a:r>
              <a:rPr lang="es-VE" sz="1600" dirty="0" err="1">
                <a:effectLst/>
                <a:latin typeface="Roboto" panose="02000000000000000000" pitchFamily="2" charset="0"/>
                <a:ea typeface="Roboto" panose="02000000000000000000" pitchFamily="2" charset="0"/>
                <a:cs typeface="Roboto" panose="02000000000000000000" pitchFamily="2" charset="0"/>
              </a:rPr>
              <a:t>Please</a:t>
            </a:r>
            <a:r>
              <a:rPr lang="es-VE" sz="1600" dirty="0">
                <a:effectLst/>
                <a:latin typeface="Roboto" panose="02000000000000000000" pitchFamily="2" charset="0"/>
                <a:ea typeface="Roboto" panose="02000000000000000000" pitchFamily="2" charset="0"/>
                <a:cs typeface="Roboto" panose="02000000000000000000" pitchFamily="2" charset="0"/>
              </a:rPr>
              <a:t> be </a:t>
            </a:r>
            <a:r>
              <a:rPr lang="es-VE" sz="1600" dirty="0" err="1">
                <a:effectLst/>
                <a:latin typeface="Roboto" panose="02000000000000000000" pitchFamily="2" charset="0"/>
                <a:ea typeface="Roboto" panose="02000000000000000000" pitchFamily="2" charset="0"/>
                <a:cs typeface="Roboto" panose="02000000000000000000" pitchFamily="2" charset="0"/>
              </a:rPr>
              <a:t>kind</a:t>
            </a:r>
            <a:r>
              <a:rPr lang="es-VE" sz="1600" dirty="0">
                <a:effectLst/>
                <a:latin typeface="Roboto" panose="02000000000000000000" pitchFamily="2" charset="0"/>
                <a:ea typeface="Roboto" panose="02000000000000000000" pitchFamily="2" charset="0"/>
                <a:cs typeface="Roboto" panose="02000000000000000000" pitchFamily="2" charset="0"/>
              </a:rPr>
              <a:t> and </a:t>
            </a:r>
            <a:r>
              <a:rPr lang="es-VE" sz="1600" dirty="0" err="1">
                <a:effectLst/>
                <a:latin typeface="Roboto" panose="02000000000000000000" pitchFamily="2" charset="0"/>
                <a:ea typeface="Roboto" panose="02000000000000000000" pitchFamily="2" charset="0"/>
                <a:cs typeface="Roboto" panose="02000000000000000000" pitchFamily="2" charset="0"/>
              </a:rPr>
              <a:t>keep</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calm</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during</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the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drop</a:t>
            </a:r>
            <a:r>
              <a:rPr lang="es-VE" sz="1600" dirty="0">
                <a:effectLst/>
                <a:latin typeface="Roboto" panose="02000000000000000000" pitchFamily="2" charset="0"/>
                <a:ea typeface="Roboto" panose="02000000000000000000" pitchFamily="2" charset="0"/>
                <a:cs typeface="Roboto" panose="02000000000000000000" pitchFamily="2" charset="0"/>
              </a:rPr>
              <a:t> off and pick up time. / </a:t>
            </a:r>
            <a:r>
              <a:rPr lang="es-VE" sz="1600" i="1" dirty="0">
                <a:effectLst/>
                <a:latin typeface="Roboto" panose="02000000000000000000" pitchFamily="2" charset="0"/>
                <a:ea typeface="Roboto" panose="02000000000000000000" pitchFamily="2" charset="0"/>
                <a:cs typeface="Roboto" panose="02000000000000000000" pitchFamily="2" charset="0"/>
              </a:rPr>
              <a:t>Por favor sea amable y mantenga la paciencia durante la entrada y salida.</a:t>
            </a:r>
            <a:endParaRPr lang="en-US" sz="1600" dirty="0">
              <a:effectLst/>
              <a:latin typeface="Roboto" panose="02000000000000000000" pitchFamily="2" charset="0"/>
              <a:ea typeface="Roboto" panose="02000000000000000000" pitchFamily="2" charset="0"/>
              <a:cs typeface="Roboto" panose="02000000000000000000" pitchFamily="2" charset="0"/>
            </a:endParaRPr>
          </a:p>
          <a:p>
            <a:pPr>
              <a:lnSpc>
                <a:spcPct val="100000"/>
              </a:lnSpc>
            </a:pPr>
            <a:endParaRPr lang="en-US" sz="1100" dirty="0"/>
          </a:p>
        </p:txBody>
      </p:sp>
      <p:pic>
        <p:nvPicPr>
          <p:cNvPr id="4" name="Picture 3">
            <a:extLst>
              <a:ext uri="{FF2B5EF4-FFF2-40B4-BE49-F238E27FC236}">
                <a16:creationId xmlns:a16="http://schemas.microsoft.com/office/drawing/2014/main" id="{9269E30F-EF8A-65F7-7D50-78F5763B8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939841" y="550872"/>
            <a:ext cx="4925879" cy="985175"/>
          </a:xfrm>
          <a:prstGeom prst="rect">
            <a:avLst/>
          </a:prstGeom>
          <a:noFill/>
        </p:spPr>
      </p:pic>
      <p:pic>
        <p:nvPicPr>
          <p:cNvPr id="6" name="Picture 5">
            <a:extLst>
              <a:ext uri="{FF2B5EF4-FFF2-40B4-BE49-F238E27FC236}">
                <a16:creationId xmlns:a16="http://schemas.microsoft.com/office/drawing/2014/main" id="{36954748-7150-37E6-A9DF-B56081650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6963" y="1536047"/>
            <a:ext cx="5408312" cy="4604327"/>
          </a:xfrm>
          <a:prstGeom prst="rect">
            <a:avLst/>
          </a:prstGeom>
        </p:spPr>
      </p:pic>
      <p:sp>
        <p:nvSpPr>
          <p:cNvPr id="5" name="Rectangle 4">
            <a:extLst>
              <a:ext uri="{FF2B5EF4-FFF2-40B4-BE49-F238E27FC236}">
                <a16:creationId xmlns:a16="http://schemas.microsoft.com/office/drawing/2014/main" id="{8C42F6CA-A7F4-FD4A-8993-06DCD3BF26CA}"/>
              </a:ext>
            </a:extLst>
          </p:cNvPr>
          <p:cNvSpPr/>
          <p:nvPr/>
        </p:nvSpPr>
        <p:spPr>
          <a:xfrm>
            <a:off x="10773623" y="3358835"/>
            <a:ext cx="1167897" cy="8238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649190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F4716-090F-95AE-A525-77475CF160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 y="295281"/>
            <a:ext cx="12192000" cy="6562719"/>
          </a:xfrm>
          <a:prstGeom prst="rect">
            <a:avLst/>
          </a:prstGeom>
        </p:spPr>
      </p:pic>
      <p:sp>
        <p:nvSpPr>
          <p:cNvPr id="2" name="Title 1">
            <a:extLst>
              <a:ext uri="{FF2B5EF4-FFF2-40B4-BE49-F238E27FC236}">
                <a16:creationId xmlns:a16="http://schemas.microsoft.com/office/drawing/2014/main" id="{44AAA7F7-E534-C2F3-3614-E9C7BF9ADFF6}"/>
              </a:ext>
            </a:extLst>
          </p:cNvPr>
          <p:cNvSpPr>
            <a:spLocks noGrp="1"/>
          </p:cNvSpPr>
          <p:nvPr>
            <p:ph type="title"/>
          </p:nvPr>
        </p:nvSpPr>
        <p:spPr>
          <a:xfrm>
            <a:off x="460664" y="295281"/>
            <a:ext cx="11380354" cy="471337"/>
          </a:xfrm>
        </p:spPr>
        <p:txBody>
          <a:bodyPr>
            <a:noAutofit/>
          </a:bodyPr>
          <a:lstStyle/>
          <a:p>
            <a:pPr algn="ctr"/>
            <a:r>
              <a:rPr lang="en-US" sz="2400" dirty="0"/>
              <a:t>Drop off and Pick up AT DORAL ACADEMY HIGH SCHOOL on Sundays</a:t>
            </a:r>
          </a:p>
        </p:txBody>
      </p:sp>
      <p:pic>
        <p:nvPicPr>
          <p:cNvPr id="7" name="Picture 6">
            <a:extLst>
              <a:ext uri="{FF2B5EF4-FFF2-40B4-BE49-F238E27FC236}">
                <a16:creationId xmlns:a16="http://schemas.microsoft.com/office/drawing/2014/main" id="{4B824670-398A-F80B-3EBE-711693AABF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 y="0"/>
            <a:ext cx="12192000" cy="6715119"/>
          </a:xfrm>
          <a:prstGeom prst="rect">
            <a:avLst/>
          </a:prstGeom>
        </p:spPr>
      </p:pic>
      <p:sp>
        <p:nvSpPr>
          <p:cNvPr id="3" name="Rectangle 2">
            <a:extLst>
              <a:ext uri="{FF2B5EF4-FFF2-40B4-BE49-F238E27FC236}">
                <a16:creationId xmlns:a16="http://schemas.microsoft.com/office/drawing/2014/main" id="{2528703B-1742-3830-8441-B700AB0862A1}"/>
              </a:ext>
            </a:extLst>
          </p:cNvPr>
          <p:cNvSpPr/>
          <p:nvPr/>
        </p:nvSpPr>
        <p:spPr>
          <a:xfrm>
            <a:off x="9216427" y="3069124"/>
            <a:ext cx="2633644" cy="11678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257589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4076-2CA6-0813-113D-8AA41295D1C2}"/>
              </a:ext>
            </a:extLst>
          </p:cNvPr>
          <p:cNvSpPr>
            <a:spLocks noGrp="1"/>
          </p:cNvSpPr>
          <p:nvPr>
            <p:ph type="title"/>
          </p:nvPr>
        </p:nvSpPr>
        <p:spPr>
          <a:xfrm>
            <a:off x="3138252" y="288413"/>
            <a:ext cx="6668729" cy="785249"/>
          </a:xfrm>
        </p:spPr>
        <p:txBody>
          <a:bodyPr>
            <a:normAutofit fontScale="90000"/>
          </a:bodyPr>
          <a:lstStyle/>
          <a:p>
            <a:r>
              <a:rPr lang="en-US" dirty="0"/>
              <a:t>Classrooms @ DAHS</a:t>
            </a:r>
          </a:p>
        </p:txBody>
      </p:sp>
      <p:pic>
        <p:nvPicPr>
          <p:cNvPr id="4" name="Picture 3" descr="A blue and white map of a parking area&#10;&#10;Description automatically generated">
            <a:extLst>
              <a:ext uri="{FF2B5EF4-FFF2-40B4-BE49-F238E27FC236}">
                <a16:creationId xmlns:a16="http://schemas.microsoft.com/office/drawing/2014/main" id="{C80CE7B8-33FF-7BE1-5843-F06C7B06A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65" y="1349887"/>
            <a:ext cx="5090118" cy="5219700"/>
          </a:xfrm>
          <a:prstGeom prst="rect">
            <a:avLst/>
          </a:prstGeom>
        </p:spPr>
      </p:pic>
      <p:pic>
        <p:nvPicPr>
          <p:cNvPr id="5" name="Picture 4" descr="A diagram of a building&#10;&#10;Description automatically generated">
            <a:extLst>
              <a:ext uri="{FF2B5EF4-FFF2-40B4-BE49-F238E27FC236}">
                <a16:creationId xmlns:a16="http://schemas.microsoft.com/office/drawing/2014/main" id="{BEB9D571-8931-D786-2C2E-6235EF703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617" y="1349887"/>
            <a:ext cx="5090118" cy="5219700"/>
          </a:xfrm>
          <a:prstGeom prst="rect">
            <a:avLst/>
          </a:prstGeom>
        </p:spPr>
      </p:pic>
    </p:spTree>
    <p:extLst>
      <p:ext uri="{BB962C8B-B14F-4D97-AF65-F5344CB8AC3E}">
        <p14:creationId xmlns:p14="http://schemas.microsoft.com/office/powerpoint/2010/main" val="395895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D1FBA9-D089-D631-0966-8E97A9ACFED8}"/>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7A7BABB-8A7E-814E-B186-3BE9E741C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444FB714-5621-A481-F3DB-8ECD74E5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6C87E8E-4FF6-199B-AEA2-1C2E51528FC3}"/>
              </a:ext>
            </a:extLst>
          </p:cNvPr>
          <p:cNvSpPr txBox="1"/>
          <p:nvPr/>
        </p:nvSpPr>
        <p:spPr>
          <a:xfrm>
            <a:off x="5622061" y="762538"/>
            <a:ext cx="5939214" cy="31998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Special Points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To those attending Classes at </a:t>
            </a:r>
            <a:b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b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Shelton Academy</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3" name="sketch line">
            <a:extLst>
              <a:ext uri="{FF2B5EF4-FFF2-40B4-BE49-F238E27FC236}">
                <a16:creationId xmlns:a16="http://schemas.microsoft.com/office/drawing/2014/main" id="{74BDD2B5-EB25-8D3D-FF1B-ED353D24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2">
            <a:extLst>
              <a:ext uri="{FF2B5EF4-FFF2-40B4-BE49-F238E27FC236}">
                <a16:creationId xmlns:a16="http://schemas.microsoft.com/office/drawing/2014/main" id="{5909B422-676A-2F17-1BAD-84139072ACA5}"/>
              </a:ext>
            </a:extLst>
          </p:cNvPr>
          <p:cNvSpPr>
            <a:spLocks noGrp="1"/>
          </p:cNvSpPr>
          <p:nvPr>
            <p:ph idx="1"/>
          </p:nvPr>
        </p:nvSpPr>
        <p:spPr>
          <a:xfrm>
            <a:off x="342849" y="4142448"/>
            <a:ext cx="5279212" cy="2715552"/>
          </a:xfrm>
        </p:spPr>
        <p:txBody>
          <a:bodyPr anchor="ctr">
            <a:normAutofit fontScale="70000" lnSpcReduction="20000"/>
          </a:bodyPr>
          <a:lstStyle/>
          <a:p>
            <a:pPr marL="0" indent="0">
              <a:buNone/>
            </a:pPr>
            <a:r>
              <a:rPr lang="en-US" sz="4800" b="1" dirty="0">
                <a:latin typeface="Times New Roman" panose="02020603050405020304" pitchFamily="18" charset="0"/>
                <a:ea typeface="Calibri" panose="020F0502020204030204" pitchFamily="34" charset="0"/>
              </a:rPr>
              <a:t>Lunes</a:t>
            </a:r>
            <a:br>
              <a:rPr lang="en-US" sz="6000" b="1" dirty="0">
                <a:latin typeface="Times New Roman" panose="02020603050405020304" pitchFamily="18" charset="0"/>
                <a:ea typeface="Calibri" panose="020F0502020204030204" pitchFamily="34" charset="0"/>
              </a:rPr>
            </a:br>
            <a:r>
              <a:rPr lang="en-US" sz="3200" b="1" dirty="0">
                <a:solidFill>
                  <a:srgbClr val="0070C0"/>
                </a:solidFill>
                <a:latin typeface="Times New Roman" panose="02020603050405020304" pitchFamily="18" charset="0"/>
                <a:ea typeface="Calibri" panose="020F0502020204030204" pitchFamily="34" charset="0"/>
              </a:rPr>
              <a:t>5:20-6:30 PM </a:t>
            </a:r>
            <a:r>
              <a:rPr lang="en-US" sz="3200" dirty="0" err="1">
                <a:solidFill>
                  <a:srgbClr val="0070C0"/>
                </a:solidFill>
                <a:latin typeface="Times New Roman" panose="02020603050405020304" pitchFamily="18" charset="0"/>
                <a:ea typeface="Calibri" panose="020F0502020204030204" pitchFamily="34" charset="0"/>
              </a:rPr>
              <a:t>en</a:t>
            </a:r>
            <a:r>
              <a:rPr lang="en-US" sz="3200" dirty="0">
                <a:solidFill>
                  <a:srgbClr val="0070C0"/>
                </a:solidFill>
                <a:latin typeface="Times New Roman" panose="02020603050405020304" pitchFamily="18" charset="0"/>
                <a:ea typeface="Calibri" panose="020F0502020204030204" pitchFamily="34" charset="0"/>
              </a:rPr>
              <a:t> Espanol</a:t>
            </a:r>
            <a:endParaRPr lang="en-US" sz="4800" b="1" dirty="0">
              <a:latin typeface="Times New Roman" panose="02020603050405020304" pitchFamily="18" charset="0"/>
              <a:ea typeface="Calibri" panose="020F0502020204030204" pitchFamily="34" charset="0"/>
            </a:endParaRPr>
          </a:p>
          <a:p>
            <a:pPr marL="0" indent="0">
              <a:buNone/>
            </a:pPr>
            <a:r>
              <a:rPr lang="en-US" sz="4800" b="1" dirty="0">
                <a:latin typeface="Times New Roman" panose="02020603050405020304" pitchFamily="18" charset="0"/>
                <a:ea typeface="Calibri" panose="020F0502020204030204" pitchFamily="34" charset="0"/>
              </a:rPr>
              <a:t>Tuesday/Martes</a:t>
            </a:r>
            <a:br>
              <a:rPr lang="en-US" sz="4800" b="1" dirty="0">
                <a:latin typeface="Times New Roman" panose="02020603050405020304" pitchFamily="18" charset="0"/>
                <a:ea typeface="Calibri" panose="020F0502020204030204" pitchFamily="34" charset="0"/>
              </a:rPr>
            </a:br>
            <a:r>
              <a:rPr lang="en-US" sz="3200" b="1" dirty="0">
                <a:solidFill>
                  <a:srgbClr val="0070C0"/>
                </a:solidFill>
                <a:latin typeface="Times New Roman" panose="02020603050405020304" pitchFamily="18" charset="0"/>
                <a:ea typeface="Calibri" panose="020F0502020204030204" pitchFamily="34" charset="0"/>
              </a:rPr>
              <a:t>4:20-5:30 PM </a:t>
            </a:r>
            <a:r>
              <a:rPr lang="en-US" sz="3200" dirty="0">
                <a:solidFill>
                  <a:srgbClr val="0070C0"/>
                </a:solidFill>
                <a:latin typeface="Times New Roman" panose="02020603050405020304" pitchFamily="18" charset="0"/>
                <a:ea typeface="Calibri" panose="020F0502020204030204" pitchFamily="34" charset="0"/>
              </a:rPr>
              <a:t>in English</a:t>
            </a:r>
            <a:br>
              <a:rPr lang="en-US" sz="3200" dirty="0">
                <a:solidFill>
                  <a:srgbClr val="0070C0"/>
                </a:solidFill>
                <a:latin typeface="Times New Roman" panose="02020603050405020304" pitchFamily="18" charset="0"/>
                <a:ea typeface="Calibri" panose="020F0502020204030204" pitchFamily="34" charset="0"/>
              </a:rPr>
            </a:br>
            <a:r>
              <a:rPr lang="en-US" sz="3200" b="1" dirty="0">
                <a:solidFill>
                  <a:srgbClr val="0070C0"/>
                </a:solidFill>
                <a:latin typeface="Times New Roman" panose="02020603050405020304" pitchFamily="18" charset="0"/>
                <a:ea typeface="Calibri" panose="020F0502020204030204" pitchFamily="34" charset="0"/>
              </a:rPr>
              <a:t>5:50-7:00 PM </a:t>
            </a:r>
            <a:r>
              <a:rPr lang="en-US" sz="3200" dirty="0" err="1">
                <a:solidFill>
                  <a:srgbClr val="0070C0"/>
                </a:solidFill>
                <a:latin typeface="Times New Roman" panose="02020603050405020304" pitchFamily="18" charset="0"/>
                <a:ea typeface="Calibri" panose="020F0502020204030204" pitchFamily="34" charset="0"/>
              </a:rPr>
              <a:t>en</a:t>
            </a:r>
            <a:r>
              <a:rPr lang="en-US" sz="3200" dirty="0">
                <a:solidFill>
                  <a:srgbClr val="0070C0"/>
                </a:solidFill>
                <a:latin typeface="Times New Roman" panose="02020603050405020304" pitchFamily="18" charset="0"/>
                <a:ea typeface="Calibri" panose="020F0502020204030204" pitchFamily="34" charset="0"/>
              </a:rPr>
              <a:t> Espanol</a:t>
            </a:r>
            <a:endParaRPr lang="en-US" sz="3200" b="1" dirty="0">
              <a:latin typeface="Times New Roman" panose="02020603050405020304" pitchFamily="18" charset="0"/>
              <a:ea typeface="Calibri" panose="020F0502020204030204" pitchFamily="34" charset="0"/>
            </a:endParaRPr>
          </a:p>
          <a:p>
            <a:pPr marL="0" indent="0">
              <a:buNone/>
            </a:pPr>
            <a:r>
              <a:rPr lang="en-US" sz="4800" b="1" dirty="0">
                <a:latin typeface="Times New Roman" panose="02020603050405020304" pitchFamily="18" charset="0"/>
                <a:ea typeface="Calibri" panose="020F0502020204030204" pitchFamily="34" charset="0"/>
              </a:rPr>
              <a:t>Wednesday/</a:t>
            </a:r>
            <a:r>
              <a:rPr lang="en-US" sz="4800" b="1" dirty="0" err="1">
                <a:latin typeface="Times New Roman" panose="02020603050405020304" pitchFamily="18" charset="0"/>
                <a:ea typeface="Calibri" panose="020F0502020204030204" pitchFamily="34" charset="0"/>
              </a:rPr>
              <a:t>Miercoles</a:t>
            </a:r>
            <a:br>
              <a:rPr lang="en-US" sz="4800" b="1" dirty="0">
                <a:latin typeface="Times New Roman" panose="02020603050405020304" pitchFamily="18" charset="0"/>
                <a:ea typeface="Calibri" panose="020F0502020204030204" pitchFamily="34" charset="0"/>
              </a:rPr>
            </a:br>
            <a:r>
              <a:rPr lang="en-US" sz="3200" b="1" dirty="0">
                <a:solidFill>
                  <a:srgbClr val="0070C0"/>
                </a:solidFill>
                <a:latin typeface="Times New Roman" panose="02020603050405020304" pitchFamily="18" charset="0"/>
                <a:ea typeface="Calibri" panose="020F0502020204030204" pitchFamily="34" charset="0"/>
              </a:rPr>
              <a:t>4:20-5:30 PM </a:t>
            </a:r>
            <a:r>
              <a:rPr lang="en-US" sz="3200" dirty="0">
                <a:solidFill>
                  <a:srgbClr val="0070C0"/>
                </a:solidFill>
                <a:latin typeface="Times New Roman" panose="02020603050405020304" pitchFamily="18" charset="0"/>
                <a:ea typeface="Calibri" panose="020F0502020204030204" pitchFamily="34" charset="0"/>
              </a:rPr>
              <a:t>in English</a:t>
            </a:r>
            <a:br>
              <a:rPr lang="en-US" sz="3200" dirty="0">
                <a:solidFill>
                  <a:srgbClr val="0070C0"/>
                </a:solidFill>
                <a:latin typeface="Times New Roman" panose="02020603050405020304" pitchFamily="18" charset="0"/>
                <a:ea typeface="Calibri" panose="020F0502020204030204" pitchFamily="34" charset="0"/>
              </a:rPr>
            </a:br>
            <a:r>
              <a:rPr lang="en-US" sz="3200" b="1" dirty="0">
                <a:solidFill>
                  <a:srgbClr val="0070C0"/>
                </a:solidFill>
                <a:latin typeface="Times New Roman" panose="02020603050405020304" pitchFamily="18" charset="0"/>
                <a:ea typeface="Calibri" panose="020F0502020204030204" pitchFamily="34" charset="0"/>
              </a:rPr>
              <a:t>5:50-7:00 PM </a:t>
            </a:r>
            <a:r>
              <a:rPr lang="en-US" sz="3200" dirty="0" err="1">
                <a:solidFill>
                  <a:srgbClr val="0070C0"/>
                </a:solidFill>
                <a:latin typeface="Times New Roman" panose="02020603050405020304" pitchFamily="18" charset="0"/>
                <a:ea typeface="Calibri" panose="020F0502020204030204" pitchFamily="34" charset="0"/>
              </a:rPr>
              <a:t>en</a:t>
            </a:r>
            <a:r>
              <a:rPr lang="en-US" sz="3200" dirty="0">
                <a:solidFill>
                  <a:srgbClr val="0070C0"/>
                </a:solidFill>
                <a:latin typeface="Times New Roman" panose="02020603050405020304" pitchFamily="18" charset="0"/>
                <a:ea typeface="Calibri" panose="020F0502020204030204" pitchFamily="34" charset="0"/>
              </a:rPr>
              <a:t> Espanol</a:t>
            </a:r>
            <a:endParaRPr lang="en-US" sz="3200" b="1" dirty="0">
              <a:latin typeface="Times New Roman" panose="02020603050405020304" pitchFamily="18" charset="0"/>
              <a:ea typeface="Calibri" panose="020F0502020204030204" pitchFamily="34" charset="0"/>
            </a:endParaRPr>
          </a:p>
          <a:p>
            <a:pPr marL="0" indent="0">
              <a:buNone/>
            </a:pPr>
            <a:endParaRPr lang="en-US" sz="2400" dirty="0">
              <a:solidFill>
                <a:srgbClr val="0070C0"/>
              </a:solidFill>
              <a:effectLst/>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A2CE6917-AD31-DD81-02AA-4F0A34E0B28B}"/>
              </a:ext>
            </a:extLst>
          </p:cNvPr>
          <p:cNvPicPr>
            <a:picLocks noChangeAspect="1"/>
          </p:cNvPicPr>
          <p:nvPr/>
        </p:nvPicPr>
        <p:blipFill>
          <a:blip r:embed="rId3"/>
          <a:stretch>
            <a:fillRect/>
          </a:stretch>
        </p:blipFill>
        <p:spPr>
          <a:xfrm>
            <a:off x="342849" y="217254"/>
            <a:ext cx="4017395" cy="3707940"/>
          </a:xfrm>
          <a:prstGeom prst="rect">
            <a:avLst/>
          </a:prstGeom>
        </p:spPr>
      </p:pic>
      <p:sp>
        <p:nvSpPr>
          <p:cNvPr id="11" name="TextBox 10">
            <a:extLst>
              <a:ext uri="{FF2B5EF4-FFF2-40B4-BE49-F238E27FC236}">
                <a16:creationId xmlns:a16="http://schemas.microsoft.com/office/drawing/2014/main" id="{31CD5F3F-6765-8334-AA6B-B612E2B95897}"/>
              </a:ext>
            </a:extLst>
          </p:cNvPr>
          <p:cNvSpPr txBox="1"/>
          <p:nvPr/>
        </p:nvSpPr>
        <p:spPr>
          <a:xfrm>
            <a:off x="5622061" y="4391108"/>
            <a:ext cx="564934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9455 NW 40 Street Road, </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b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Doral, Fl 33178</a:t>
            </a:r>
          </a:p>
        </p:txBody>
      </p:sp>
    </p:spTree>
    <p:extLst>
      <p:ext uri="{BB962C8B-B14F-4D97-AF65-F5344CB8AC3E}">
        <p14:creationId xmlns:p14="http://schemas.microsoft.com/office/powerpoint/2010/main" val="3145292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5B49EC4-E7C0-51C0-0DEA-471686CD3014}"/>
              </a:ext>
            </a:extLst>
          </p:cNvPr>
          <p:cNvSpPr txBox="1"/>
          <p:nvPr/>
        </p:nvSpPr>
        <p:spPr>
          <a:xfrm>
            <a:off x="5717682" y="1577350"/>
            <a:ext cx="5649349" cy="31998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Special Points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To better understand the Program</a:t>
            </a:r>
          </a:p>
        </p:txBody>
      </p:sp>
      <p:sp>
        <p:nvSpPr>
          <p:cNvPr id="3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1,000+ 1st Communion Stock Illustrations, Royalty-Free Vector Graphics &amp;  Clip Art - iStock">
            <a:extLst>
              <a:ext uri="{FF2B5EF4-FFF2-40B4-BE49-F238E27FC236}">
                <a16:creationId xmlns:a16="http://schemas.microsoft.com/office/drawing/2014/main" id="{AFDBC97A-C668-6DCB-56C5-5049A5511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1" y="1057553"/>
            <a:ext cx="4545677" cy="476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093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34E51566-381A-F277-6D27-8204161C39A6}"/>
              </a:ext>
            </a:extLst>
          </p:cNvPr>
          <p:cNvSpPr>
            <a:spLocks noGrp="1"/>
          </p:cNvSpPr>
          <p:nvPr>
            <p:ph type="title"/>
          </p:nvPr>
        </p:nvSpPr>
        <p:spPr>
          <a:xfrm>
            <a:off x="838200" y="685800"/>
            <a:ext cx="5257800" cy="2275480"/>
          </a:xfrm>
        </p:spPr>
        <p:txBody>
          <a:bodyPr>
            <a:normAutofit/>
          </a:bodyPr>
          <a:lstStyle/>
          <a:p>
            <a:pPr>
              <a:lnSpc>
                <a:spcPct val="90000"/>
              </a:lnSpc>
            </a:pPr>
            <a:r>
              <a:rPr lang="en-US" sz="5000"/>
              <a:t>Pick up Barcode for Shelton Academy</a:t>
            </a:r>
          </a:p>
        </p:txBody>
      </p:sp>
      <p:sp>
        <p:nvSpPr>
          <p:cNvPr id="3" name="Content Placeholder 2">
            <a:extLst>
              <a:ext uri="{FF2B5EF4-FFF2-40B4-BE49-F238E27FC236}">
                <a16:creationId xmlns:a16="http://schemas.microsoft.com/office/drawing/2014/main" id="{E4BA3837-5F63-D911-DFFD-BA34A6758321}"/>
              </a:ext>
            </a:extLst>
          </p:cNvPr>
          <p:cNvSpPr>
            <a:spLocks noGrp="1"/>
          </p:cNvSpPr>
          <p:nvPr>
            <p:ph idx="1"/>
          </p:nvPr>
        </p:nvSpPr>
        <p:spPr>
          <a:xfrm>
            <a:off x="838199" y="3319796"/>
            <a:ext cx="5257799" cy="2852404"/>
          </a:xfrm>
        </p:spPr>
        <p:txBody>
          <a:bodyPr>
            <a:normAutofit/>
          </a:bodyPr>
          <a:lstStyle/>
          <a:p>
            <a:r>
              <a:rPr lang="en-US" b="1" dirty="0">
                <a:effectLst/>
                <a:latin typeface="Times New Roman" panose="02020603050405020304" pitchFamily="18" charset="0"/>
                <a:ea typeface="Calibri" panose="020F0502020204030204" pitchFamily="34" charset="0"/>
              </a:rPr>
              <a:t>For Students @ Shelton Academy </a:t>
            </a:r>
          </a:p>
          <a:p>
            <a:pPr marL="457200" lvl="1" indent="0">
              <a:buNone/>
            </a:pPr>
            <a:r>
              <a:rPr lang="en-US" dirty="0">
                <a:effectLst/>
                <a:latin typeface="Times New Roman" panose="02020603050405020304" pitchFamily="18" charset="0"/>
                <a:ea typeface="Calibri" panose="020F0502020204030204" pitchFamily="34" charset="0"/>
              </a:rPr>
              <a:t>We will provide you with a printed copy on the first day of class</a:t>
            </a:r>
          </a:p>
          <a:p>
            <a:pPr marL="457200" lvl="1" indent="0">
              <a:buNone/>
            </a:pPr>
            <a:r>
              <a:rPr lang="en-US" b="1" dirty="0">
                <a:latin typeface="Times New Roman" panose="02020603050405020304" pitchFamily="18" charset="0"/>
              </a:rPr>
              <a:t>Place it at the </a:t>
            </a:r>
            <a:br>
              <a:rPr lang="en-US" b="1" dirty="0">
                <a:latin typeface="Times New Roman" panose="02020603050405020304" pitchFamily="18" charset="0"/>
              </a:rPr>
            </a:br>
            <a:r>
              <a:rPr lang="en-US" b="1" dirty="0">
                <a:latin typeface="Times New Roman" panose="02020603050405020304" pitchFamily="18" charset="0"/>
              </a:rPr>
              <a:t>* </a:t>
            </a:r>
            <a:r>
              <a:rPr lang="en-US" b="1" dirty="0">
                <a:solidFill>
                  <a:srgbClr val="FF0000"/>
                </a:solidFill>
                <a:latin typeface="Times New Roman" panose="02020603050405020304" pitchFamily="18" charset="0"/>
              </a:rPr>
              <a:t>Dash Bord of your Car all the time during the pickup </a:t>
            </a:r>
          </a:p>
          <a:p>
            <a:pPr marL="457200" lvl="1" indent="0">
              <a:buNone/>
            </a:pPr>
            <a:r>
              <a:rPr lang="en-US" b="1" dirty="0">
                <a:latin typeface="Times New Roman" panose="02020603050405020304" pitchFamily="18" charset="0"/>
              </a:rPr>
              <a:t>* </a:t>
            </a:r>
            <a:r>
              <a:rPr lang="en-US" b="1" dirty="0">
                <a:solidFill>
                  <a:srgbClr val="FF0000"/>
                </a:solidFill>
                <a:latin typeface="Times New Roman" panose="02020603050405020304" pitchFamily="18" charset="0"/>
              </a:rPr>
              <a:t>or at the Driver Window on raining days all the time</a:t>
            </a:r>
            <a:endParaRPr lang="en-US" dirty="0">
              <a:solidFill>
                <a:srgbClr val="FF0000"/>
              </a:solidFill>
            </a:endParaRPr>
          </a:p>
        </p:txBody>
      </p:sp>
      <p:pic>
        <p:nvPicPr>
          <p:cNvPr id="4" name="Picture 3" descr="A qr code on a white background&#10;&#10;Description automatically generated">
            <a:extLst>
              <a:ext uri="{FF2B5EF4-FFF2-40B4-BE49-F238E27FC236}">
                <a16:creationId xmlns:a16="http://schemas.microsoft.com/office/drawing/2014/main" id="{0822A78D-1060-D5C8-25C4-0BEE83E60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957" y="599893"/>
            <a:ext cx="4780081" cy="2748546"/>
          </a:xfrm>
          <a:prstGeom prst="rect">
            <a:avLst/>
          </a:prstGeom>
        </p:spPr>
      </p:pic>
      <p:pic>
        <p:nvPicPr>
          <p:cNvPr id="11" name="Picture 10">
            <a:extLst>
              <a:ext uri="{FF2B5EF4-FFF2-40B4-BE49-F238E27FC236}">
                <a16:creationId xmlns:a16="http://schemas.microsoft.com/office/drawing/2014/main" id="{F66EDDF8-00AC-4737-6BD3-09F2A476B2F3}"/>
              </a:ext>
            </a:extLst>
          </p:cNvPr>
          <p:cNvPicPr>
            <a:picLocks noChangeAspect="1"/>
          </p:cNvPicPr>
          <p:nvPr/>
        </p:nvPicPr>
        <p:blipFill>
          <a:blip r:embed="rId3"/>
          <a:stretch>
            <a:fillRect/>
          </a:stretch>
        </p:blipFill>
        <p:spPr>
          <a:xfrm>
            <a:off x="7266378" y="3536066"/>
            <a:ext cx="1599198" cy="2722041"/>
          </a:xfrm>
          <a:prstGeom prst="rect">
            <a:avLst/>
          </a:prstGeom>
        </p:spPr>
      </p:pic>
      <p:pic>
        <p:nvPicPr>
          <p:cNvPr id="8" name="Picture 7">
            <a:extLst>
              <a:ext uri="{FF2B5EF4-FFF2-40B4-BE49-F238E27FC236}">
                <a16:creationId xmlns:a16="http://schemas.microsoft.com/office/drawing/2014/main" id="{046D6626-4B59-62C4-56D1-253B6866AB7A}"/>
              </a:ext>
            </a:extLst>
          </p:cNvPr>
          <p:cNvPicPr>
            <a:picLocks noChangeAspect="1"/>
          </p:cNvPicPr>
          <p:nvPr/>
        </p:nvPicPr>
        <p:blipFill>
          <a:blip r:embed="rId4"/>
          <a:stretch>
            <a:fillRect/>
          </a:stretch>
        </p:blipFill>
        <p:spPr>
          <a:xfrm>
            <a:off x="9100620" y="3525450"/>
            <a:ext cx="2151967" cy="2732657"/>
          </a:xfrm>
          <a:prstGeom prst="rect">
            <a:avLst/>
          </a:prstGeom>
        </p:spPr>
      </p:pic>
      <p:pic>
        <p:nvPicPr>
          <p:cNvPr id="12" name="Picture 11">
            <a:extLst>
              <a:ext uri="{FF2B5EF4-FFF2-40B4-BE49-F238E27FC236}">
                <a16:creationId xmlns:a16="http://schemas.microsoft.com/office/drawing/2014/main" id="{98679C25-6DAA-43C0-E59D-0F60FE15CFC8}"/>
              </a:ext>
            </a:extLst>
          </p:cNvPr>
          <p:cNvPicPr>
            <a:picLocks noChangeAspect="1"/>
          </p:cNvPicPr>
          <p:nvPr/>
        </p:nvPicPr>
        <p:blipFill>
          <a:blip r:embed="rId5"/>
          <a:stretch>
            <a:fillRect/>
          </a:stretch>
        </p:blipFill>
        <p:spPr>
          <a:xfrm rot="5400000">
            <a:off x="4699850" y="1263413"/>
            <a:ext cx="1623545" cy="2278867"/>
          </a:xfrm>
          <a:prstGeom prst="rect">
            <a:avLst/>
          </a:prstGeom>
        </p:spPr>
      </p:pic>
      <p:pic>
        <p:nvPicPr>
          <p:cNvPr id="13" name="Picture 12" descr="A qr code on a white background&#10;&#10;Description automatically generated">
            <a:extLst>
              <a:ext uri="{FF2B5EF4-FFF2-40B4-BE49-F238E27FC236}">
                <a16:creationId xmlns:a16="http://schemas.microsoft.com/office/drawing/2014/main" id="{2AF16312-6F2D-D7A5-A979-D5E759E68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969" y="2286131"/>
            <a:ext cx="1266208" cy="582197"/>
          </a:xfrm>
          <a:prstGeom prst="rect">
            <a:avLst/>
          </a:prstGeom>
        </p:spPr>
      </p:pic>
    </p:spTree>
    <p:extLst>
      <p:ext uri="{BB962C8B-B14F-4D97-AF65-F5344CB8AC3E}">
        <p14:creationId xmlns:p14="http://schemas.microsoft.com/office/powerpoint/2010/main" val="614659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978CA4D3-CF81-AAE4-1251-27BB2C11F8A8}"/>
              </a:ext>
            </a:extLst>
          </p:cNvPr>
          <p:cNvSpPr>
            <a:spLocks noGrp="1"/>
          </p:cNvSpPr>
          <p:nvPr>
            <p:ph type="title"/>
          </p:nvPr>
        </p:nvSpPr>
        <p:spPr>
          <a:xfrm>
            <a:off x="454743" y="41151"/>
            <a:ext cx="4957916" cy="2058067"/>
          </a:xfrm>
        </p:spPr>
        <p:txBody>
          <a:bodyPr anchor="b">
            <a:normAutofit/>
          </a:bodyPr>
          <a:lstStyle/>
          <a:p>
            <a:pPr>
              <a:lnSpc>
                <a:spcPct val="90000"/>
              </a:lnSpc>
            </a:pPr>
            <a:r>
              <a:rPr lang="en-US" sz="3400" dirty="0"/>
              <a:t>Drop off and Pick up AT SHELTON ACADEMY on Mondays, Tuesdays and Wednesday</a:t>
            </a:r>
          </a:p>
        </p:txBody>
      </p:sp>
      <p:sp>
        <p:nvSpPr>
          <p:cNvPr id="3" name="Content Placeholder 2">
            <a:extLst>
              <a:ext uri="{FF2B5EF4-FFF2-40B4-BE49-F238E27FC236}">
                <a16:creationId xmlns:a16="http://schemas.microsoft.com/office/drawing/2014/main" id="{B8C8167A-C61F-AE11-AFFA-B6989235F4CE}"/>
              </a:ext>
            </a:extLst>
          </p:cNvPr>
          <p:cNvSpPr>
            <a:spLocks noGrp="1"/>
          </p:cNvSpPr>
          <p:nvPr>
            <p:ph idx="1"/>
          </p:nvPr>
        </p:nvSpPr>
        <p:spPr>
          <a:xfrm>
            <a:off x="204021" y="2287216"/>
            <a:ext cx="6059479" cy="4341635"/>
          </a:xfrm>
        </p:spPr>
        <p:txBody>
          <a:bodyPr anchor="ctr">
            <a:normAutofit lnSpcReduction="10000"/>
          </a:bodyPr>
          <a:lstStyle/>
          <a:p>
            <a:pPr marL="342900" marR="0" lvl="0" indent="-342900">
              <a:lnSpc>
                <a:spcPct val="100000"/>
              </a:lnSpc>
              <a:spcBef>
                <a:spcPts val="0"/>
              </a:spcBef>
              <a:spcAft>
                <a:spcPts val="0"/>
              </a:spcAft>
              <a:buFont typeface="+mj-lt"/>
              <a:buAutoNum type="arabicPeriod"/>
            </a:pPr>
            <a:r>
              <a:rPr lang="en-US" sz="1600" b="1" dirty="0">
                <a:solidFill>
                  <a:srgbClr val="FF0000"/>
                </a:solidFill>
                <a:effectLst/>
                <a:latin typeface="Times New Roman" panose="02020603050405020304" pitchFamily="18" charset="0"/>
                <a:ea typeface="Times New Roman" panose="02020603050405020304" pitchFamily="18" charset="0"/>
              </a:rPr>
              <a:t>Drop off</a:t>
            </a:r>
            <a:r>
              <a:rPr lang="en-US" sz="1600" dirty="0">
                <a:solidFill>
                  <a:srgbClr val="FF0000"/>
                </a:solidFill>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your child at the Designated Drop OFF Area (See map). Do not leave the child on the left side or back of the school. A volunteer or a staff member will open the door of your car and help your child go to his/her class.</a:t>
            </a:r>
          </a:p>
          <a:p>
            <a:pPr marL="342900" marR="0" lvl="0" indent="-342900">
              <a:lnSpc>
                <a:spcPct val="100000"/>
              </a:lnSpc>
              <a:spcBef>
                <a:spcPts val="0"/>
              </a:spcBef>
              <a:spcAft>
                <a:spcPts val="0"/>
              </a:spcAft>
              <a:buFont typeface="+mj-lt"/>
              <a:buAutoNum type="arabicPeriod"/>
            </a:pPr>
            <a:r>
              <a:rPr lang="en-US" sz="1600" b="1" dirty="0">
                <a:solidFill>
                  <a:srgbClr val="FF0000"/>
                </a:solidFill>
                <a:effectLst/>
                <a:latin typeface="Times New Roman" panose="02020603050405020304" pitchFamily="18" charset="0"/>
                <a:ea typeface="Times New Roman" panose="02020603050405020304" pitchFamily="18" charset="0"/>
              </a:rPr>
              <a:t>For pick up</a:t>
            </a:r>
            <a:r>
              <a:rPr lang="en-US" sz="1600" dirty="0">
                <a:effectLst/>
                <a:latin typeface="Times New Roman" panose="02020603050405020304" pitchFamily="18" charset="0"/>
                <a:ea typeface="Times New Roman" panose="02020603050405020304" pitchFamily="18" charset="0"/>
              </a:rPr>
              <a:t>. Do NOT get out of your car to pick up your child. All children must be picked up in a VEHICLE. Your children will NOT be dismissed at the Welcome Center.</a:t>
            </a:r>
          </a:p>
          <a:p>
            <a:pPr marL="342900" marR="0" lvl="0" indent="-342900">
              <a:lnSpc>
                <a:spcPct val="100000"/>
              </a:lnSpc>
              <a:spcBef>
                <a:spcPts val="0"/>
              </a:spcBef>
              <a:spcAft>
                <a:spcPts val="0"/>
              </a:spcAft>
              <a:buFont typeface="+mj-lt"/>
              <a:buAutoNum type="arabicPeriod"/>
            </a:pPr>
            <a:r>
              <a:rPr lang="en-US" sz="1600" dirty="0">
                <a:effectLst/>
                <a:latin typeface="Times New Roman" panose="02020603050405020304" pitchFamily="18" charset="0"/>
                <a:ea typeface="Times New Roman" panose="02020603050405020304" pitchFamily="18" charset="0"/>
              </a:rPr>
              <a:t>Please </a:t>
            </a:r>
            <a:r>
              <a:rPr lang="en-US" sz="1600" b="1" dirty="0">
                <a:solidFill>
                  <a:srgbClr val="FF0000"/>
                </a:solidFill>
                <a:effectLst/>
                <a:latin typeface="Times New Roman" panose="02020603050405020304" pitchFamily="18" charset="0"/>
                <a:ea typeface="Times New Roman" panose="02020603050405020304" pitchFamily="18" charset="0"/>
              </a:rPr>
              <a:t>DO NOT PARK</a:t>
            </a:r>
            <a:r>
              <a:rPr lang="en-US" sz="1600" dirty="0">
                <a:solidFill>
                  <a:srgbClr val="FF0000"/>
                </a:solidFill>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in the middle of the street…. Please </a:t>
            </a:r>
            <a:r>
              <a:rPr lang="en-US" sz="1600" b="1" dirty="0">
                <a:solidFill>
                  <a:srgbClr val="FF0000"/>
                </a:solidFill>
                <a:effectLst/>
                <a:latin typeface="Times New Roman" panose="02020603050405020304" pitchFamily="18" charset="0"/>
                <a:ea typeface="Times New Roman" panose="02020603050405020304" pitchFamily="18" charset="0"/>
              </a:rPr>
              <a:t>HELP US</a:t>
            </a:r>
            <a:r>
              <a:rPr lang="en-US" sz="1600" dirty="0">
                <a:solidFill>
                  <a:srgbClr val="FF0000"/>
                </a:solidFill>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to keep the traffic flowing.</a:t>
            </a:r>
          </a:p>
          <a:p>
            <a:pPr marL="342900" marR="0" lvl="0" indent="-342900">
              <a:lnSpc>
                <a:spcPct val="100000"/>
              </a:lnSpc>
              <a:spcBef>
                <a:spcPts val="0"/>
              </a:spcBef>
              <a:spcAft>
                <a:spcPts val="0"/>
              </a:spcAft>
              <a:buFont typeface="+mj-lt"/>
              <a:buAutoNum type="arabicPeriod"/>
            </a:pPr>
            <a:r>
              <a:rPr lang="en-US" sz="1600" dirty="0">
                <a:effectLst/>
                <a:latin typeface="Times New Roman" panose="02020603050405020304" pitchFamily="18" charset="0"/>
                <a:ea typeface="Times New Roman" panose="02020603050405020304" pitchFamily="18" charset="0"/>
              </a:rPr>
              <a:t>You </a:t>
            </a:r>
            <a:r>
              <a:rPr lang="en-US" sz="1600" b="1" dirty="0">
                <a:solidFill>
                  <a:srgbClr val="FF0000"/>
                </a:solidFill>
                <a:effectLst/>
                <a:latin typeface="Times New Roman" panose="02020603050405020304" pitchFamily="18" charset="0"/>
                <a:ea typeface="Times New Roman" panose="02020603050405020304" pitchFamily="18" charset="0"/>
              </a:rPr>
              <a:t>MUST</a:t>
            </a:r>
            <a:r>
              <a:rPr lang="en-US" sz="1600" dirty="0">
                <a:effectLst/>
                <a:latin typeface="Times New Roman" panose="02020603050405020304" pitchFamily="18" charset="0"/>
                <a:ea typeface="Times New Roman" panose="02020603050405020304" pitchFamily="18" charset="0"/>
              </a:rPr>
              <a:t> display the </a:t>
            </a:r>
            <a:r>
              <a:rPr lang="en-US" sz="1600" b="1" dirty="0">
                <a:solidFill>
                  <a:srgbClr val="FF0000"/>
                </a:solidFill>
                <a:effectLst/>
                <a:latin typeface="Times New Roman" panose="02020603050405020304" pitchFamily="18" charset="0"/>
                <a:ea typeface="Times New Roman" panose="02020603050405020304" pitchFamily="18" charset="0"/>
              </a:rPr>
              <a:t>DECAL</a:t>
            </a:r>
            <a:r>
              <a:rPr lang="en-US" sz="1600" dirty="0">
                <a:effectLst/>
                <a:latin typeface="Times New Roman" panose="02020603050405020304" pitchFamily="18" charset="0"/>
                <a:ea typeface="Times New Roman" panose="02020603050405020304" pitchFamily="18" charset="0"/>
              </a:rPr>
              <a:t> with the Pre-printed barcode on the </a:t>
            </a:r>
            <a:r>
              <a:rPr lang="en-US" sz="1600" b="1" dirty="0">
                <a:solidFill>
                  <a:srgbClr val="FF0000"/>
                </a:solidFill>
                <a:effectLst/>
                <a:latin typeface="Times New Roman" panose="02020603050405020304" pitchFamily="18" charset="0"/>
                <a:ea typeface="Times New Roman" panose="02020603050405020304" pitchFamily="18" charset="0"/>
              </a:rPr>
              <a:t>RIGHT SIDE</a:t>
            </a:r>
            <a:r>
              <a:rPr lang="en-US" sz="1600" dirty="0">
                <a:solidFill>
                  <a:srgbClr val="FF0000"/>
                </a:solidFill>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of your dashboard.</a:t>
            </a:r>
          </a:p>
          <a:p>
            <a:pPr marL="342900" marR="0" lvl="0" indent="-342900">
              <a:lnSpc>
                <a:spcPct val="100000"/>
              </a:lnSpc>
              <a:spcBef>
                <a:spcPts val="0"/>
              </a:spcBef>
              <a:spcAft>
                <a:spcPts val="0"/>
              </a:spcAft>
              <a:buFont typeface="+mj-lt"/>
              <a:buAutoNum type="arabicPeriod"/>
            </a:pPr>
            <a:r>
              <a:rPr lang="en-US" sz="1600" dirty="0">
                <a:effectLst/>
                <a:latin typeface="Times New Roman" panose="02020603050405020304" pitchFamily="18" charset="0"/>
                <a:ea typeface="Times New Roman" panose="02020603050405020304" pitchFamily="18" charset="0"/>
              </a:rPr>
              <a:t>Do NOT use your cellphone while dropping off or picking up your kid(s). </a:t>
            </a:r>
          </a:p>
          <a:p>
            <a:pPr marL="342900" marR="0" lvl="0" indent="-342900">
              <a:lnSpc>
                <a:spcPct val="100000"/>
              </a:lnSpc>
              <a:spcBef>
                <a:spcPts val="0"/>
              </a:spcBef>
              <a:spcAft>
                <a:spcPts val="0"/>
              </a:spcAft>
              <a:buFont typeface="+mj-lt"/>
              <a:buAutoNum type="arabicPeriod"/>
            </a:pPr>
            <a:r>
              <a:rPr lang="en-US" sz="1600" dirty="0">
                <a:effectLst/>
                <a:latin typeface="Times New Roman" panose="02020603050405020304" pitchFamily="18" charset="0"/>
                <a:ea typeface="Times New Roman" panose="02020603050405020304" pitchFamily="18" charset="0"/>
              </a:rPr>
              <a:t>The speed limit is </a:t>
            </a:r>
            <a:r>
              <a:rPr lang="en-US" sz="1600" b="1" u="sng" dirty="0">
                <a:effectLst/>
                <a:latin typeface="Times New Roman" panose="02020603050405020304" pitchFamily="18" charset="0"/>
                <a:ea typeface="Times New Roman" panose="02020603050405020304" pitchFamily="18" charset="0"/>
              </a:rPr>
              <a:t>5 mph</a:t>
            </a:r>
            <a:r>
              <a:rPr lang="en-US" sz="1600" dirty="0">
                <a:effectLst/>
                <a:latin typeface="Times New Roman" panose="02020603050405020304" pitchFamily="18" charset="0"/>
                <a:ea typeface="Times New Roman" panose="02020603050405020304" pitchFamily="18" charset="0"/>
              </a:rPr>
              <a:t>.</a:t>
            </a:r>
          </a:p>
          <a:p>
            <a:pPr marL="342900" marR="0" lvl="0" indent="-342900">
              <a:lnSpc>
                <a:spcPct val="100000"/>
              </a:lnSpc>
              <a:spcBef>
                <a:spcPts val="0"/>
              </a:spcBef>
              <a:spcAft>
                <a:spcPts val="0"/>
              </a:spcAft>
              <a:buFont typeface="+mj-lt"/>
              <a:buAutoNum type="arabicPeriod"/>
            </a:pPr>
            <a:r>
              <a:rPr lang="en-US" sz="1600" b="1" dirty="0">
                <a:solidFill>
                  <a:srgbClr val="FF0000"/>
                </a:solidFill>
                <a:effectLst/>
                <a:latin typeface="Times New Roman" panose="02020603050405020304" pitchFamily="18" charset="0"/>
                <a:ea typeface="Calibri" panose="020F0502020204030204" pitchFamily="34" charset="0"/>
              </a:rPr>
              <a:t>Please be kind and keep calm during the drop off and pick up time. </a:t>
            </a:r>
            <a:endParaRPr lang="en-US" sz="1600" dirty="0">
              <a:solidFill>
                <a:srgbClr val="FF0000"/>
              </a:solidFill>
              <a:effectLst/>
              <a:latin typeface="Times New Roman" panose="02020603050405020304" pitchFamily="18" charset="0"/>
              <a:ea typeface="Times New Roman" panose="02020603050405020304" pitchFamily="18" charset="0"/>
            </a:endParaRPr>
          </a:p>
          <a:p>
            <a:pPr marL="457200" marR="0">
              <a:lnSpc>
                <a:spcPct val="100000"/>
              </a:lnSpc>
              <a:spcBef>
                <a:spcPts val="0"/>
              </a:spcBef>
              <a:spcAft>
                <a:spcPts val="0"/>
              </a:spcAft>
            </a:pPr>
            <a:r>
              <a:rPr lang="es-VE" sz="1600" b="1" i="1" dirty="0">
                <a:solidFill>
                  <a:srgbClr val="FF0000"/>
                </a:solidFill>
                <a:effectLst/>
                <a:latin typeface="Times New Roman" panose="02020603050405020304" pitchFamily="18" charset="0"/>
                <a:ea typeface="Calibri" panose="020F0502020204030204" pitchFamily="34" charset="0"/>
              </a:rPr>
              <a:t>Por favor sea amable y mantenga la paciencia durante la entrada y salida.</a:t>
            </a:r>
            <a:endParaRPr lang="en-US" sz="1600" dirty="0">
              <a:solidFill>
                <a:srgbClr val="FF0000"/>
              </a:solidFill>
              <a:effectLst/>
              <a:latin typeface="Times New Roman" panose="02020603050405020304" pitchFamily="18" charset="0"/>
              <a:ea typeface="Times New Roman" panose="02020603050405020304" pitchFamily="18" charset="0"/>
            </a:endParaRPr>
          </a:p>
          <a:p>
            <a:pPr>
              <a:lnSpc>
                <a:spcPct val="100000"/>
              </a:lnSpc>
            </a:pPr>
            <a:endParaRPr lang="en-US" sz="1100" dirty="0"/>
          </a:p>
        </p:txBody>
      </p:sp>
      <p:pic>
        <p:nvPicPr>
          <p:cNvPr id="5" name="Picture 4">
            <a:extLst>
              <a:ext uri="{FF2B5EF4-FFF2-40B4-BE49-F238E27FC236}">
                <a16:creationId xmlns:a16="http://schemas.microsoft.com/office/drawing/2014/main" id="{B9665501-81E6-AB92-7BCE-348B04365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420862" y="429459"/>
            <a:ext cx="5316395" cy="1063278"/>
          </a:xfrm>
          <a:prstGeom prst="rect">
            <a:avLst/>
          </a:prstGeom>
          <a:noFill/>
        </p:spPr>
      </p:pic>
      <p:pic>
        <p:nvPicPr>
          <p:cNvPr id="7" name="Picture 6">
            <a:extLst>
              <a:ext uri="{FF2B5EF4-FFF2-40B4-BE49-F238E27FC236}">
                <a16:creationId xmlns:a16="http://schemas.microsoft.com/office/drawing/2014/main" id="{2117DBDA-5D8F-B199-B221-E999761654D8}"/>
              </a:ext>
            </a:extLst>
          </p:cNvPr>
          <p:cNvPicPr>
            <a:picLocks noChangeAspect="1"/>
          </p:cNvPicPr>
          <p:nvPr/>
        </p:nvPicPr>
        <p:blipFill>
          <a:blip r:embed="rId3"/>
          <a:stretch>
            <a:fillRect/>
          </a:stretch>
        </p:blipFill>
        <p:spPr>
          <a:xfrm>
            <a:off x="6333899" y="1922196"/>
            <a:ext cx="5490320" cy="4329323"/>
          </a:xfrm>
          <a:prstGeom prst="rect">
            <a:avLst/>
          </a:prstGeom>
        </p:spPr>
      </p:pic>
    </p:spTree>
    <p:extLst>
      <p:ext uri="{BB962C8B-B14F-4D97-AF65-F5344CB8AC3E}">
        <p14:creationId xmlns:p14="http://schemas.microsoft.com/office/powerpoint/2010/main" val="238611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1BD5D6CB-B366-8972-E093-9D1CFC805C66}"/>
              </a:ext>
            </a:extLst>
          </p:cNvPr>
          <p:cNvPicPr>
            <a:picLocks noChangeAspect="1"/>
          </p:cNvPicPr>
          <p:nvPr/>
        </p:nvPicPr>
        <p:blipFill>
          <a:blip r:embed="rId2"/>
          <a:stretch>
            <a:fillRect/>
          </a:stretch>
        </p:blipFill>
        <p:spPr>
          <a:xfrm>
            <a:off x="711201" y="41152"/>
            <a:ext cx="11268364" cy="6816847"/>
          </a:xfrm>
          <a:prstGeom prst="rect">
            <a:avLst/>
          </a:prstGeom>
        </p:spPr>
      </p:pic>
      <p:sp>
        <p:nvSpPr>
          <p:cNvPr id="2" name="Title 1">
            <a:extLst>
              <a:ext uri="{FF2B5EF4-FFF2-40B4-BE49-F238E27FC236}">
                <a16:creationId xmlns:a16="http://schemas.microsoft.com/office/drawing/2014/main" id="{978CA4D3-CF81-AAE4-1251-27BB2C11F8A8}"/>
              </a:ext>
            </a:extLst>
          </p:cNvPr>
          <p:cNvSpPr>
            <a:spLocks noGrp="1"/>
          </p:cNvSpPr>
          <p:nvPr>
            <p:ph type="title"/>
          </p:nvPr>
        </p:nvSpPr>
        <p:spPr>
          <a:xfrm>
            <a:off x="325439" y="401367"/>
            <a:ext cx="10889672" cy="1094922"/>
          </a:xfrm>
        </p:spPr>
        <p:txBody>
          <a:bodyPr anchor="b">
            <a:normAutofit/>
          </a:bodyPr>
          <a:lstStyle/>
          <a:p>
            <a:pPr>
              <a:lnSpc>
                <a:spcPct val="90000"/>
              </a:lnSpc>
            </a:pPr>
            <a:r>
              <a:rPr lang="en-US" sz="3400" dirty="0"/>
              <a:t>Drop off and Pick up AT SHELTON ACADEMY on Mondays, Tuesdays and Wednesday</a:t>
            </a:r>
          </a:p>
        </p:txBody>
      </p:sp>
    </p:spTree>
    <p:extLst>
      <p:ext uri="{BB962C8B-B14F-4D97-AF65-F5344CB8AC3E}">
        <p14:creationId xmlns:p14="http://schemas.microsoft.com/office/powerpoint/2010/main" val="1139542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4C5EF-F3F5-F932-0585-E56C1859E135}"/>
              </a:ext>
            </a:extLst>
          </p:cNvPr>
          <p:cNvSpPr>
            <a:spLocks noGrp="1"/>
          </p:cNvSpPr>
          <p:nvPr>
            <p:ph type="title"/>
          </p:nvPr>
        </p:nvSpPr>
        <p:spPr>
          <a:xfrm>
            <a:off x="457684" y="1122908"/>
            <a:ext cx="6478826" cy="1038401"/>
          </a:xfrm>
        </p:spPr>
        <p:txBody>
          <a:bodyPr>
            <a:normAutofit fontScale="90000"/>
          </a:bodyPr>
          <a:lstStyle/>
          <a:p>
            <a:r>
              <a:rPr lang="en-US" dirty="0"/>
              <a:t>Classrooms @ Shelton</a:t>
            </a:r>
          </a:p>
        </p:txBody>
      </p:sp>
      <p:pic>
        <p:nvPicPr>
          <p:cNvPr id="4" name="Picture 3">
            <a:extLst>
              <a:ext uri="{FF2B5EF4-FFF2-40B4-BE49-F238E27FC236}">
                <a16:creationId xmlns:a16="http://schemas.microsoft.com/office/drawing/2014/main" id="{C45D5748-9391-B90A-7ACC-72155A9604FD}"/>
              </a:ext>
            </a:extLst>
          </p:cNvPr>
          <p:cNvPicPr>
            <a:picLocks noChangeAspect="1"/>
          </p:cNvPicPr>
          <p:nvPr/>
        </p:nvPicPr>
        <p:blipFill>
          <a:blip r:embed="rId2"/>
          <a:stretch>
            <a:fillRect/>
          </a:stretch>
        </p:blipFill>
        <p:spPr>
          <a:xfrm>
            <a:off x="7153275" y="0"/>
            <a:ext cx="5038725" cy="6829425"/>
          </a:xfrm>
          <a:prstGeom prst="rect">
            <a:avLst/>
          </a:prstGeom>
        </p:spPr>
      </p:pic>
    </p:spTree>
    <p:extLst>
      <p:ext uri="{BB962C8B-B14F-4D97-AF65-F5344CB8AC3E}">
        <p14:creationId xmlns:p14="http://schemas.microsoft.com/office/powerpoint/2010/main" val="1112628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779FA0-22C7-B2FD-3C54-842800370F6B}"/>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A69E7B1-A5EF-039F-9EFB-CD674F73A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EBD39BAB-6342-A820-83B3-F14D00272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046772B-3ED1-99F0-B628-9A1D00CD0F6A}"/>
              </a:ext>
            </a:extLst>
          </p:cNvPr>
          <p:cNvSpPr txBox="1"/>
          <p:nvPr/>
        </p:nvSpPr>
        <p:spPr>
          <a:xfrm>
            <a:off x="5622061" y="762538"/>
            <a:ext cx="5939214" cy="253982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Virtus Training for Students</a:t>
            </a:r>
          </a:p>
        </p:txBody>
      </p:sp>
      <p:sp>
        <p:nvSpPr>
          <p:cNvPr id="33" name="sketch line">
            <a:extLst>
              <a:ext uri="{FF2B5EF4-FFF2-40B4-BE49-F238E27FC236}">
                <a16:creationId xmlns:a16="http://schemas.microsoft.com/office/drawing/2014/main" id="{C8C564E4-9C72-4A61-BA72-EBF7E69AD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2">
            <a:extLst>
              <a:ext uri="{FF2B5EF4-FFF2-40B4-BE49-F238E27FC236}">
                <a16:creationId xmlns:a16="http://schemas.microsoft.com/office/drawing/2014/main" id="{86735B18-EC8A-D2B2-3AC1-1A9F31244F16}"/>
              </a:ext>
            </a:extLst>
          </p:cNvPr>
          <p:cNvSpPr>
            <a:spLocks noGrp="1"/>
          </p:cNvSpPr>
          <p:nvPr>
            <p:ph idx="1"/>
          </p:nvPr>
        </p:nvSpPr>
        <p:spPr>
          <a:xfrm>
            <a:off x="318541" y="3847904"/>
            <a:ext cx="5303520" cy="3010096"/>
          </a:xfrm>
        </p:spPr>
        <p:txBody>
          <a:bodyPr anchor="ctr">
            <a:normAutofit/>
          </a:bodyPr>
          <a:lstStyle/>
          <a:p>
            <a:pPr marL="0" indent="0">
              <a:buNone/>
            </a:pPr>
            <a:r>
              <a:rPr lang="en-US" sz="3200" b="1" dirty="0">
                <a:effectLst/>
                <a:latin typeface="Times New Roman" panose="02020603050405020304" pitchFamily="18" charset="0"/>
                <a:ea typeface="Calibri" panose="020F0502020204030204" pitchFamily="34" charset="0"/>
              </a:rPr>
              <a:t>Class Given for Parents</a:t>
            </a:r>
            <a:br>
              <a:rPr lang="en-US" sz="4000" b="1" dirty="0">
                <a:latin typeface="Times New Roman" panose="02020603050405020304" pitchFamily="18" charset="0"/>
                <a:ea typeface="Calibri" panose="020F0502020204030204" pitchFamily="34" charset="0"/>
              </a:rPr>
            </a:br>
            <a:r>
              <a:rPr lang="en-US" sz="1700" b="1" dirty="0">
                <a:solidFill>
                  <a:srgbClr val="0070C0"/>
                </a:solidFill>
                <a:latin typeface="Times New Roman" panose="02020603050405020304" pitchFamily="18" charset="0"/>
                <a:ea typeface="Calibri" panose="020F0502020204030204" pitchFamily="34" charset="0"/>
              </a:rPr>
              <a:t>Given during the Month of November</a:t>
            </a:r>
            <a:br>
              <a:rPr lang="en-US" sz="1700" b="1" dirty="0">
                <a:solidFill>
                  <a:srgbClr val="0070C0"/>
                </a:solidFill>
                <a:latin typeface="Times New Roman" panose="02020603050405020304" pitchFamily="18" charset="0"/>
                <a:ea typeface="Calibri" panose="020F0502020204030204" pitchFamily="34" charset="0"/>
              </a:rPr>
            </a:br>
            <a:endParaRPr lang="en-US" sz="3200" b="1" dirty="0">
              <a:effectLst/>
              <a:latin typeface="Times New Roman" panose="02020603050405020304" pitchFamily="18" charset="0"/>
              <a:ea typeface="Calibri" panose="020F0502020204030204" pitchFamily="34" charset="0"/>
            </a:endParaRPr>
          </a:p>
          <a:p>
            <a:pPr marL="0" indent="0">
              <a:buNone/>
            </a:pPr>
            <a:r>
              <a:rPr lang="en-US" sz="3200" b="1" dirty="0">
                <a:effectLst/>
                <a:latin typeface="Times New Roman" panose="02020603050405020304" pitchFamily="18" charset="0"/>
                <a:ea typeface="Calibri" panose="020F0502020204030204" pitchFamily="34" charset="0"/>
              </a:rPr>
              <a:t>Class Given by the Catechist</a:t>
            </a:r>
            <a:br>
              <a:rPr lang="en-US" sz="3200" b="1" dirty="0">
                <a:effectLst/>
                <a:latin typeface="Times New Roman" panose="02020603050405020304" pitchFamily="18" charset="0"/>
                <a:ea typeface="Calibri" panose="020F0502020204030204" pitchFamily="34" charset="0"/>
              </a:rPr>
            </a:br>
            <a:r>
              <a:rPr lang="en-US" sz="1700" b="1" dirty="0">
                <a:solidFill>
                  <a:srgbClr val="0070C0"/>
                </a:solidFill>
                <a:effectLst/>
                <a:latin typeface="Times New Roman" panose="02020603050405020304" pitchFamily="18" charset="0"/>
                <a:ea typeface="Calibri" panose="020F0502020204030204" pitchFamily="34" charset="0"/>
              </a:rPr>
              <a:t>Given during the Month of November</a:t>
            </a:r>
            <a:endParaRPr lang="en-US" sz="1700" b="1" dirty="0">
              <a:effectLst/>
              <a:latin typeface="Times New Roman" panose="02020603050405020304" pitchFamily="18" charset="0"/>
              <a:ea typeface="Calibri" panose="020F0502020204030204" pitchFamily="34" charset="0"/>
            </a:endParaRPr>
          </a:p>
          <a:p>
            <a:pPr marL="0" indent="0">
              <a:buNone/>
            </a:pPr>
            <a:endParaRPr lang="en-US" sz="2400" dirty="0">
              <a:solidFill>
                <a:srgbClr val="0070C0"/>
              </a:solidFill>
              <a:effectLst/>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F72AF461-9327-70A0-6521-E3CABF5B60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2849" y="821795"/>
            <a:ext cx="4017395" cy="2498858"/>
          </a:xfrm>
          <a:prstGeom prst="rect">
            <a:avLst/>
          </a:prstGeom>
        </p:spPr>
      </p:pic>
      <p:sp>
        <p:nvSpPr>
          <p:cNvPr id="11" name="TextBox 10">
            <a:extLst>
              <a:ext uri="{FF2B5EF4-FFF2-40B4-BE49-F238E27FC236}">
                <a16:creationId xmlns:a16="http://schemas.microsoft.com/office/drawing/2014/main" id="{8B47FD86-8C8E-81E1-74AD-F27163781E1E}"/>
              </a:ext>
            </a:extLst>
          </p:cNvPr>
          <p:cNvSpPr txBox="1"/>
          <p:nvPr/>
        </p:nvSpPr>
        <p:spPr>
          <a:xfrm>
            <a:off x="5544767" y="3367842"/>
            <a:ext cx="564934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Please visit this website</a:t>
            </a:r>
          </a:p>
        </p:txBody>
      </p:sp>
      <p:sp>
        <p:nvSpPr>
          <p:cNvPr id="3" name="TextBox 2">
            <a:extLst>
              <a:ext uri="{FF2B5EF4-FFF2-40B4-BE49-F238E27FC236}">
                <a16:creationId xmlns:a16="http://schemas.microsoft.com/office/drawing/2014/main" id="{A30FAA5A-16E3-D2D1-9006-4498BDCB20BF}"/>
              </a:ext>
            </a:extLst>
          </p:cNvPr>
          <p:cNvSpPr txBox="1"/>
          <p:nvPr/>
        </p:nvSpPr>
        <p:spPr>
          <a:xfrm>
            <a:off x="4629993" y="4254470"/>
            <a:ext cx="755896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www.guadalupedoral.info/forparents/protecting-gods-children/</a:t>
            </a:r>
            <a:endParaRPr kumimoji="0" lang="en-US" sz="2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www.guadalupedoral.info/teaching-touching-safety/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73443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8C42-201A-E8B3-F7F0-AF050A7A91E6}"/>
              </a:ext>
            </a:extLst>
          </p:cNvPr>
          <p:cNvSpPr>
            <a:spLocks noGrp="1"/>
          </p:cNvSpPr>
          <p:nvPr>
            <p:ph type="title"/>
          </p:nvPr>
        </p:nvSpPr>
        <p:spPr>
          <a:xfrm>
            <a:off x="263012" y="2400403"/>
            <a:ext cx="10515600" cy="5327752"/>
          </a:xfrm>
        </p:spPr>
        <p:txBody>
          <a:bodyPr>
            <a:normAutofit fontScale="90000"/>
          </a:bodyPr>
          <a:lstStyle/>
          <a:p>
            <a:pPr marL="0" marR="0">
              <a:lnSpc>
                <a:spcPct val="115000"/>
              </a:lnSpc>
              <a:spcBef>
                <a:spcPts val="0"/>
              </a:spcBef>
              <a:spcAft>
                <a:spcPts val="0"/>
              </a:spcAft>
            </a:pPr>
            <a:r>
              <a:rPr lang="en-US" sz="1800" dirty="0">
                <a:solidFill>
                  <a:schemeClr val="tx1"/>
                </a:solidFill>
                <a:effectLst/>
                <a:highlight>
                  <a:srgbClr val="FFFFFF"/>
                </a:highlight>
                <a:latin typeface="Times New Roman" panose="02020603050405020304" pitchFamily="18" charset="0"/>
                <a:ea typeface="Times New Roman" panose="02020603050405020304" pitchFamily="18" charset="0"/>
              </a:rPr>
              <a:t>Our Lady of Guadalupe is dedicated to teach the Catholic Faith to the children of our parish. Additionally the Religious Education Department is charged with presenting the </a:t>
            </a:r>
            <a:r>
              <a:rPr lang="en-US" sz="1800" u="sng" dirty="0">
                <a:solidFill>
                  <a:schemeClr val="tx1"/>
                </a:solidFill>
                <a:effectLst/>
                <a:highlight>
                  <a:srgbClr val="FFFFFF"/>
                </a:highlight>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val="tx"/>
                    </a:ext>
                  </a:extLst>
                </a:hlinkClick>
              </a:rPr>
              <a:t>“Teaching Touching Safety”</a:t>
            </a:r>
            <a:r>
              <a:rPr lang="en-US" sz="1800" dirty="0">
                <a:solidFill>
                  <a:schemeClr val="tx1"/>
                </a:solidFill>
                <a:effectLst/>
                <a:highlight>
                  <a:srgbClr val="FFFFFF"/>
                </a:highlight>
                <a:latin typeface="Times New Roman" panose="02020603050405020304" pitchFamily="18" charset="0"/>
                <a:ea typeface="Times New Roman" panose="02020603050405020304" pitchFamily="18" charset="0"/>
              </a:rPr>
              <a:t> program to our students. This program is part of the Archdiocese of Miami’s ongoing effort to help create and maintain safe environments for children. The following is a summary of this year program.</a:t>
            </a:r>
            <a:br>
              <a:rPr lang="en-US" sz="1800" dirty="0">
                <a:solidFill>
                  <a:schemeClr val="tx1"/>
                </a:solidFill>
                <a:effectLst/>
                <a:highlight>
                  <a:srgbClr val="FFFFFF"/>
                </a:highlight>
                <a:latin typeface="Times New Roman" panose="02020603050405020304" pitchFamily="18" charset="0"/>
                <a:ea typeface="Times New Roman" panose="02020603050405020304" pitchFamily="18" charset="0"/>
              </a:rPr>
            </a:br>
            <a:r>
              <a:rPr lang="en-US" sz="1800" b="1" dirty="0">
                <a:solidFill>
                  <a:schemeClr val="tx1"/>
                </a:solidFill>
                <a:effectLst/>
                <a:latin typeface="Times New Roman" panose="02020603050405020304" pitchFamily="18" charset="0"/>
                <a:ea typeface="Times New Roman" panose="02020603050405020304" pitchFamily="18" charset="0"/>
              </a:rPr>
              <a:t>Lesson 7:</a:t>
            </a:r>
            <a:r>
              <a:rPr lang="en-US" sz="1800" dirty="0">
                <a:solidFill>
                  <a:schemeClr val="tx1"/>
                </a:solidFill>
                <a:effectLst/>
                <a:latin typeface="Times New Roman" panose="02020603050405020304" pitchFamily="18" charset="0"/>
                <a:ea typeface="Times New Roman" panose="02020603050405020304" pitchFamily="18" charset="0"/>
              </a:rPr>
              <a:t> </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b="1" dirty="0">
                <a:solidFill>
                  <a:schemeClr val="tx1"/>
                </a:solidFill>
                <a:effectLst/>
                <a:latin typeface="Times New Roman" panose="02020603050405020304" pitchFamily="18" charset="0"/>
                <a:ea typeface="Times New Roman" panose="02020603050405020304" pitchFamily="18" charset="0"/>
              </a:rPr>
              <a:t>Principle:</a:t>
            </a:r>
            <a:r>
              <a:rPr lang="en-US" sz="1800" dirty="0">
                <a:solidFill>
                  <a:schemeClr val="tx1"/>
                </a:solidFill>
                <a:effectLst/>
                <a:latin typeface="Times New Roman" panose="02020603050405020304" pitchFamily="18" charset="0"/>
                <a:ea typeface="Times New Roman" panose="02020603050405020304" pitchFamily="18" charset="0"/>
              </a:rPr>
              <a:t> Educating children about Internet Safety. Specifically: 1) Some Do’s and Don’ts of interacting with people on the Internet, and 2) The importance of protecting yourself and your personal information while using the Internet. </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b="1" dirty="0">
                <a:solidFill>
                  <a:schemeClr val="tx1"/>
                </a:solidFill>
                <a:effectLst/>
                <a:latin typeface="Times New Roman" panose="02020603050405020304" pitchFamily="18" charset="0"/>
                <a:ea typeface="Times New Roman" panose="02020603050405020304" pitchFamily="18" charset="0"/>
              </a:rPr>
              <a:t>Catechism:</a:t>
            </a:r>
            <a:r>
              <a:rPr lang="en-US" sz="1800" dirty="0">
                <a:solidFill>
                  <a:schemeClr val="tx1"/>
                </a:solidFill>
                <a:effectLst/>
                <a:latin typeface="Times New Roman" panose="02020603050405020304" pitchFamily="18" charset="0"/>
                <a:ea typeface="Times New Roman" panose="02020603050405020304" pitchFamily="18" charset="0"/>
              </a:rPr>
              <a:t> Man is obliged to follow the moral law, which urges him “to do what is good and avoid what is evil” (cf. GS 16). This law makes itself heard in his conscience. #1713 </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b="1" dirty="0">
                <a:solidFill>
                  <a:schemeClr val="tx1"/>
                </a:solidFill>
                <a:effectLst/>
                <a:latin typeface="Times New Roman" panose="02020603050405020304" pitchFamily="18" charset="0"/>
                <a:ea typeface="Times New Roman" panose="02020603050405020304" pitchFamily="18" charset="0"/>
              </a:rPr>
              <a:t>Goal:</a:t>
            </a:r>
            <a:r>
              <a:rPr lang="en-US" sz="1800" dirty="0">
                <a:solidFill>
                  <a:schemeClr val="tx1"/>
                </a:solidFill>
                <a:effectLst/>
                <a:latin typeface="Times New Roman" panose="02020603050405020304" pitchFamily="18" charset="0"/>
                <a:ea typeface="Times New Roman" panose="02020603050405020304" pitchFamily="18" charset="0"/>
              </a:rPr>
              <a:t> To assist children and young people in recognizing the risks of providing personal information to anyone on the Internet and to help them realize how hard it is to know who someone really is when the only avenue of communication is the Internet. </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b="1" dirty="0">
                <a:solidFill>
                  <a:schemeClr val="tx1"/>
                </a:solidFill>
                <a:effectLst/>
                <a:latin typeface="Times New Roman" panose="02020603050405020304" pitchFamily="18" charset="0"/>
                <a:ea typeface="Times New Roman" panose="02020603050405020304" pitchFamily="18" charset="0"/>
              </a:rPr>
              <a:t>Objectives:</a:t>
            </a:r>
            <a:r>
              <a:rPr lang="en-US" sz="1800" dirty="0">
                <a:solidFill>
                  <a:schemeClr val="tx1"/>
                </a:solidFill>
                <a:effectLst/>
                <a:latin typeface="Times New Roman" panose="02020603050405020304" pitchFamily="18" charset="0"/>
                <a:ea typeface="Times New Roman" panose="02020603050405020304" pitchFamily="18" charset="0"/>
              </a:rPr>
              <a:t> To teach children and young people safety rules for the Internet and to raise their awareness about the ways adults can use the Internet to confuse and “trick” them into believing things that are not true. The goal for this lesson is not to teach everything about Internet safety but to concentrate on two specific areas: 1) keeping personal information private, and 2) realizing that there is no way to really know who is talking with you on the Internet. The specific learning goals are: Children and young people can learn when to give personal information to an adult and when to keep it private. Children and young people should never give private information to someone they don’t know or can’t see, such as people who might contact them through the Internet.</a:t>
            </a:r>
            <a:br>
              <a:rPr lang="en-US" sz="1800" dirty="0">
                <a:solidFill>
                  <a:schemeClr val="tx1"/>
                </a:solidFill>
                <a:effectLst/>
                <a:latin typeface="Times New Roman" panose="02020603050405020304" pitchFamily="18" charset="0"/>
                <a:ea typeface="Times New Roman" panose="02020603050405020304" pitchFamily="18" charset="0"/>
              </a:rPr>
            </a:br>
            <a:br>
              <a:rPr lang="en-US" sz="1800" dirty="0">
                <a:solidFill>
                  <a:schemeClr val="tx1"/>
                </a:solidFill>
                <a:effectLst/>
                <a:latin typeface="Times New Roman" panose="02020603050405020304" pitchFamily="18" charset="0"/>
                <a:ea typeface="Times New Roman" panose="02020603050405020304" pitchFamily="18" charset="0"/>
              </a:rPr>
            </a:br>
            <a:endParaRPr lang="en-US" dirty="0">
              <a:solidFill>
                <a:schemeClr val="tx1"/>
              </a:solidFill>
            </a:endParaRPr>
          </a:p>
        </p:txBody>
      </p:sp>
      <p:pic>
        <p:nvPicPr>
          <p:cNvPr id="5" name="Picture 4" descr="A black letter on a white background&#10;&#10;Description automatically generated">
            <a:extLst>
              <a:ext uri="{FF2B5EF4-FFF2-40B4-BE49-F238E27FC236}">
                <a16:creationId xmlns:a16="http://schemas.microsoft.com/office/drawing/2014/main" id="{2F2D924D-B9AC-D245-A721-087358B67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09" y="117987"/>
            <a:ext cx="3261544" cy="1104567"/>
          </a:xfrm>
          <a:prstGeom prst="rect">
            <a:avLst/>
          </a:prstGeom>
        </p:spPr>
      </p:pic>
      <p:sp>
        <p:nvSpPr>
          <p:cNvPr id="7" name="TextBox 6">
            <a:extLst>
              <a:ext uri="{FF2B5EF4-FFF2-40B4-BE49-F238E27FC236}">
                <a16:creationId xmlns:a16="http://schemas.microsoft.com/office/drawing/2014/main" id="{A1915EEF-FB51-65A2-19C8-39688963D861}"/>
              </a:ext>
            </a:extLst>
          </p:cNvPr>
          <p:cNvSpPr txBox="1"/>
          <p:nvPr/>
        </p:nvSpPr>
        <p:spPr>
          <a:xfrm>
            <a:off x="4787851" y="117987"/>
            <a:ext cx="7230396"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Virtus Classes. Please read the following and the booklet that is in the bag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hlinkClick r:id="rId4"/>
              </a:rPr>
              <a:t>https://guadalupedoral.info/teaching-touching-safety/</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56477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DA5541-5B8A-79B1-D78E-58F1D5827164}"/>
              </a:ext>
            </a:extLst>
          </p:cNvPr>
          <p:cNvSpPr>
            <a:spLocks noGrp="1"/>
          </p:cNvSpPr>
          <p:nvPr>
            <p:ph idx="1"/>
          </p:nvPr>
        </p:nvSpPr>
        <p:spPr>
          <a:xfrm>
            <a:off x="838200" y="392294"/>
            <a:ext cx="10515600" cy="6096996"/>
          </a:xfrm>
        </p:spPr>
        <p:txBody>
          <a:bodyPr>
            <a:normAutofit lnSpcReduction="10000"/>
          </a:bodyPr>
          <a:lstStyle/>
          <a:p>
            <a:pPr marL="0" marR="0">
              <a:lnSpc>
                <a:spcPct val="115000"/>
              </a:lnSpc>
              <a:spcBef>
                <a:spcPts val="0"/>
              </a:spcBef>
              <a:spcAft>
                <a:spcPts val="0"/>
              </a:spcAft>
            </a:pPr>
            <a:r>
              <a:rPr lang="es-VE" b="1" dirty="0">
                <a:effectLst/>
                <a:latin typeface="Times New Roman" panose="02020603050405020304" pitchFamily="18" charset="0"/>
                <a:ea typeface="Times New Roman" panose="02020603050405020304" pitchFamily="18" charset="0"/>
              </a:rPr>
              <a:t>Lección 7: </a:t>
            </a:r>
            <a:endParaRPr lang="en-US"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VE" b="1" dirty="0">
                <a:effectLst/>
                <a:latin typeface="Times New Roman" panose="02020603050405020304" pitchFamily="18" charset="0"/>
                <a:ea typeface="Times New Roman" panose="02020603050405020304" pitchFamily="18" charset="0"/>
              </a:rPr>
              <a:t>Principio</a:t>
            </a:r>
            <a:r>
              <a:rPr lang="es-VE" dirty="0">
                <a:effectLst/>
                <a:latin typeface="Times New Roman" panose="02020603050405020304" pitchFamily="18" charset="0"/>
                <a:ea typeface="Times New Roman" panose="02020603050405020304" pitchFamily="18" charset="0"/>
              </a:rPr>
              <a:t>: Educar a los niños sobre la Seguridad en Internet. Específicamente: 1) Qué cosas se deben hacer y qué cosas no se deben hacer al interactuar con personas por Internet, y 2) La importancia de protegerse a sí mismo y de proteger tu información personal mientras usas Internet. </a:t>
            </a:r>
            <a:endParaRPr lang="en-US"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VE" b="1" dirty="0">
                <a:effectLst/>
                <a:latin typeface="Times New Roman" panose="02020603050405020304" pitchFamily="18" charset="0"/>
                <a:ea typeface="Times New Roman" panose="02020603050405020304" pitchFamily="18" charset="0"/>
              </a:rPr>
              <a:t>Catecismo</a:t>
            </a:r>
            <a:r>
              <a:rPr lang="es-VE" dirty="0">
                <a:effectLst/>
                <a:latin typeface="Times New Roman" panose="02020603050405020304" pitchFamily="18" charset="0"/>
                <a:ea typeface="Times New Roman" panose="02020603050405020304" pitchFamily="18" charset="0"/>
              </a:rPr>
              <a:t>: El hombre tiene la obligación de cumplir con las leyes morales y ello lo obliga a “hacer el bien y evitar el mal" (cf. GS 16). Esta ley se hace oír en la propia conciencia. #1713 </a:t>
            </a:r>
            <a:endParaRPr lang="en-US"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VE" b="1" dirty="0">
                <a:effectLst/>
                <a:latin typeface="Times New Roman" panose="02020603050405020304" pitchFamily="18" charset="0"/>
                <a:ea typeface="Times New Roman" panose="02020603050405020304" pitchFamily="18" charset="0"/>
              </a:rPr>
              <a:t>Meta</a:t>
            </a:r>
            <a:r>
              <a:rPr lang="es-VE" dirty="0">
                <a:effectLst/>
                <a:latin typeface="Times New Roman" panose="02020603050405020304" pitchFamily="18" charset="0"/>
                <a:ea typeface="Times New Roman" panose="02020603050405020304" pitchFamily="18" charset="0"/>
              </a:rPr>
              <a:t>: Ayudar a los niños y a los jóvenes a reconocer los riesgos de proporcionar información personal a personas por Internet y ayudarlos a admitir lo difícil que es saber quién es realmente una persona cuando la única vía de comunicación es la Internet. </a:t>
            </a:r>
            <a:endParaRPr lang="en-US"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VE" b="1" dirty="0">
                <a:effectLst/>
                <a:latin typeface="Times New Roman" panose="02020603050405020304" pitchFamily="18" charset="0"/>
                <a:ea typeface="Times New Roman" panose="02020603050405020304" pitchFamily="18" charset="0"/>
              </a:rPr>
              <a:t>Objetivos</a:t>
            </a:r>
            <a:r>
              <a:rPr lang="es-VE" dirty="0">
                <a:effectLst/>
                <a:latin typeface="Times New Roman" panose="02020603050405020304" pitchFamily="18" charset="0"/>
                <a:ea typeface="Times New Roman" panose="02020603050405020304" pitchFamily="18" charset="0"/>
              </a:rPr>
              <a:t>: Enseñar a los niños y jóvenes las normas de seguridad en Internet y concientizarlos sobre las formas en que los adultos pueden usar Internet para confundirlos, "engañarlos" y hacerles creer cosas que no son ciertas. El objetivo de esta lección no es enseñar todo sobre la seguridad en Internet, sino concentrarse en dos áreas específicas: 1) preservar la información personal, y 2) darse cuenta que no existe forma de saber verdaderamente quién está hablando contigo por Internet. Los objetivos específicos de aprendizaje son los siguientes: </a:t>
            </a:r>
            <a:r>
              <a:rPr lang="en-US" dirty="0">
                <a:effectLst/>
                <a:latin typeface="Times New Roman" panose="02020603050405020304" pitchFamily="18" charset="0"/>
                <a:ea typeface="Times New Roman" panose="02020603050405020304" pitchFamily="18" charset="0"/>
              </a:rPr>
              <a:t></a:t>
            </a:r>
            <a:r>
              <a:rPr lang="es-VE" dirty="0">
                <a:effectLst/>
                <a:latin typeface="Times New Roman" panose="02020603050405020304" pitchFamily="18" charset="0"/>
                <a:ea typeface="Times New Roman" panose="02020603050405020304" pitchFamily="18" charset="0"/>
              </a:rPr>
              <a:t> Los niños y jóvenes deben aprender cuándo deben proporcionar información personal a un adulto y cuándo deben preservar su privacidad. </a:t>
            </a:r>
            <a:endParaRPr lang="en-US"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VE" dirty="0">
                <a:effectLst/>
                <a:latin typeface="Times New Roman" panose="02020603050405020304" pitchFamily="18" charset="0"/>
                <a:ea typeface="Times New Roman" panose="02020603050405020304" pitchFamily="18" charset="0"/>
              </a:rPr>
              <a:t> Los niños y jóvenes no deben proporcionar información privada a personas que no conocen o no pueden ver, tal como personas que podrían contactarlos a través de Internet.</a:t>
            </a:r>
            <a:endParaRPr lang="en-US"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1391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AFD7F9-F958-F0A6-8729-A099578EF5DA}"/>
              </a:ext>
            </a:extLst>
          </p:cNvPr>
          <p:cNvPicPr>
            <a:picLocks noChangeAspect="1"/>
          </p:cNvPicPr>
          <p:nvPr/>
        </p:nvPicPr>
        <p:blipFill>
          <a:blip r:embed="rId2"/>
          <a:srcRect b="21053"/>
          <a:stretch/>
        </p:blipFill>
        <p:spPr>
          <a:xfrm>
            <a:off x="20" y="10"/>
            <a:ext cx="12191979" cy="6857990"/>
          </a:xfrm>
          <a:prstGeom prst="rect">
            <a:avLst/>
          </a:prstGeom>
        </p:spPr>
      </p:pic>
      <p:sp>
        <p:nvSpPr>
          <p:cNvPr id="11" name="Rectangle 10">
            <a:extLst>
              <a:ext uri="{FF2B5EF4-FFF2-40B4-BE49-F238E27FC236}">
                <a16:creationId xmlns:a16="http://schemas.microsoft.com/office/drawing/2014/main" id="{F7C2A816-955C-4079-AAAB-066EBD441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55828"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CBC74-36AC-7DEE-BF54-2CC0653CA494}"/>
              </a:ext>
            </a:extLst>
          </p:cNvPr>
          <p:cNvSpPr>
            <a:spLocks noGrp="1"/>
          </p:cNvSpPr>
          <p:nvPr>
            <p:ph type="title"/>
          </p:nvPr>
        </p:nvSpPr>
        <p:spPr>
          <a:xfrm>
            <a:off x="6994384" y="3925455"/>
            <a:ext cx="4892948" cy="3427867"/>
          </a:xfrm>
        </p:spPr>
        <p:txBody>
          <a:bodyPr vert="horz" lIns="91440" tIns="45720" rIns="91440" bIns="45720" rtlCol="0" anchor="t">
            <a:normAutofit/>
          </a:bodyPr>
          <a:lstStyle/>
          <a:p>
            <a:pPr algn="r"/>
            <a:r>
              <a:rPr lang="en-US" sz="5100" dirty="0">
                <a:solidFill>
                  <a:srgbClr val="FFFFFF"/>
                </a:solidFill>
              </a:rPr>
              <a:t>FIRST COMMUNION </a:t>
            </a:r>
          </a:p>
        </p:txBody>
      </p:sp>
    </p:spTree>
    <p:extLst>
      <p:ext uri="{BB962C8B-B14F-4D97-AF65-F5344CB8AC3E}">
        <p14:creationId xmlns:p14="http://schemas.microsoft.com/office/powerpoint/2010/main" val="98249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2AAD9F-EDC5-CD18-83A9-5BD4FE34E305}"/>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A0E09A7-2AA4-4800-C0F5-D98134452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B7515F23-A0F0-59C1-CAA4-EC8311003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E40FDEF5-E925-CA15-1CED-A0451DE7988A}"/>
              </a:ext>
            </a:extLst>
          </p:cNvPr>
          <p:cNvSpPr txBox="1"/>
          <p:nvPr/>
        </p:nvSpPr>
        <p:spPr>
          <a:xfrm>
            <a:off x="5622060" y="762538"/>
            <a:ext cx="6799293" cy="305784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Special Activities</a:t>
            </a:r>
          </a:p>
        </p:txBody>
      </p:sp>
      <p:sp>
        <p:nvSpPr>
          <p:cNvPr id="33" name="sketch line">
            <a:extLst>
              <a:ext uri="{FF2B5EF4-FFF2-40B4-BE49-F238E27FC236}">
                <a16:creationId xmlns:a16="http://schemas.microsoft.com/office/drawing/2014/main" id="{FD14C3AB-652D-B55F-E1DD-3CEFC71F9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Graphic 1" descr="Daily Calendar">
            <a:extLst>
              <a:ext uri="{FF2B5EF4-FFF2-40B4-BE49-F238E27FC236}">
                <a16:creationId xmlns:a16="http://schemas.microsoft.com/office/drawing/2014/main" id="{3511C02B-D5BD-6EF6-9C34-8798ECC018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988" y="1744515"/>
            <a:ext cx="3368969" cy="3368969"/>
          </a:xfrm>
          <a:prstGeom prst="rect">
            <a:avLst/>
          </a:prstGeom>
        </p:spPr>
      </p:pic>
    </p:spTree>
    <p:extLst>
      <p:ext uri="{BB962C8B-B14F-4D97-AF65-F5344CB8AC3E}">
        <p14:creationId xmlns:p14="http://schemas.microsoft.com/office/powerpoint/2010/main" val="343281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FD9A52-30BE-1278-1E5B-A2AA57F3EA3C}"/>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800041E-8ECF-74D7-5C29-17AE39CE7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66FC7F29-AC08-F1F5-F994-510DF5B881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5" y="6626"/>
            <a:ext cx="12192000" cy="6851374"/>
          </a:xfrm>
          <a:prstGeom prst="rect">
            <a:avLst/>
          </a:prstGeom>
        </p:spPr>
      </p:pic>
      <p:sp>
        <p:nvSpPr>
          <p:cNvPr id="6" name="TextBox 5">
            <a:extLst>
              <a:ext uri="{FF2B5EF4-FFF2-40B4-BE49-F238E27FC236}">
                <a16:creationId xmlns:a16="http://schemas.microsoft.com/office/drawing/2014/main" id="{697DC86E-591F-A1B7-D222-E2F585A1D0CF}"/>
              </a:ext>
            </a:extLst>
          </p:cNvPr>
          <p:cNvSpPr txBox="1"/>
          <p:nvPr/>
        </p:nvSpPr>
        <p:spPr>
          <a:xfrm>
            <a:off x="394636" y="3262965"/>
            <a:ext cx="8056345" cy="3089709"/>
          </a:xfrm>
          <a:prstGeom prst="rect">
            <a:avLst/>
          </a:prstGeom>
        </p:spPr>
        <p:txBody>
          <a:bodyPr vert="horz" lIns="91440" tIns="45720" rIns="91440" bIns="45720" rtlCol="0">
            <a:normAutofit/>
          </a:bodyPr>
          <a:lstStyle/>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Doral Academy: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Sunday October 26</a:t>
            </a:r>
            <a:b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8:30 AM &amp; 10:15 AM @ Doral Academy</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Shelton Academy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Monday February 9</a:t>
            </a:r>
            <a:r>
              <a:rPr kumimoji="0" lang="en-US" sz="1800" b="1" i="0" u="none" strike="noStrike" kern="1200" cap="none" spc="0" normalizeH="0" baseline="3000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th</a:t>
            </a:r>
            <a:b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Tuesday February 10</a:t>
            </a:r>
            <a:r>
              <a:rPr kumimoji="0" lang="en-US" sz="1800" b="1" i="0" u="none" strike="noStrike" kern="1200" cap="none" spc="0" normalizeH="0" baseline="3000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 </a:t>
            </a: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&amp; </a:t>
            </a: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Wednesday February 11</a:t>
            </a:r>
            <a:r>
              <a:rPr kumimoji="0" lang="en-US" sz="18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th</a:t>
            </a:r>
            <a:br>
              <a:rPr kumimoji="0" lang="en-US" sz="18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Shelton, Regular Class Time</a:t>
            </a: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5173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390BF88D-A376-5EA7-8543-1AB8E0806FC5}"/>
              </a:ext>
            </a:extLst>
          </p:cNvPr>
          <p:cNvSpPr>
            <a:spLocks noGrp="1"/>
          </p:cNvSpPr>
          <p:nvPr>
            <p:ph type="title"/>
          </p:nvPr>
        </p:nvSpPr>
        <p:spPr>
          <a:xfrm>
            <a:off x="0" y="320118"/>
            <a:ext cx="6660682" cy="800533"/>
          </a:xfrm>
        </p:spPr>
        <p:txBody>
          <a:bodyPr>
            <a:normAutofit fontScale="90000"/>
          </a:bodyPr>
          <a:lstStyle/>
          <a:p>
            <a:pPr algn="ctr"/>
            <a:r>
              <a:rPr lang="en-US" sz="6000" dirty="0"/>
              <a:t>Google Classroom</a:t>
            </a:r>
          </a:p>
        </p:txBody>
      </p:sp>
      <p:sp>
        <p:nvSpPr>
          <p:cNvPr id="3" name="Content Placeholder 2">
            <a:extLst>
              <a:ext uri="{FF2B5EF4-FFF2-40B4-BE49-F238E27FC236}">
                <a16:creationId xmlns:a16="http://schemas.microsoft.com/office/drawing/2014/main" id="{1AE4CAC7-E820-5C19-2BA5-BBE77DBC41BB}"/>
              </a:ext>
            </a:extLst>
          </p:cNvPr>
          <p:cNvSpPr>
            <a:spLocks noGrp="1"/>
          </p:cNvSpPr>
          <p:nvPr>
            <p:ph idx="1"/>
          </p:nvPr>
        </p:nvSpPr>
        <p:spPr>
          <a:xfrm>
            <a:off x="392366" y="1440769"/>
            <a:ext cx="5305869" cy="4371949"/>
          </a:xfrm>
        </p:spPr>
        <p:txBody>
          <a:bodyPr>
            <a:normAutofit fontScale="92500" lnSpcReduction="10000"/>
          </a:bodyPr>
          <a:lstStyle/>
          <a:p>
            <a:pPr marL="0" marR="0" indent="400050" fontAlgn="base">
              <a:lnSpc>
                <a:spcPct val="100000"/>
              </a:lnSpc>
              <a:spcBef>
                <a:spcPts val="0"/>
              </a:spcBef>
              <a:spcAft>
                <a:spcPts val="0"/>
              </a:spcAft>
            </a:pPr>
            <a:r>
              <a:rPr lang="en-US" sz="1600" dirty="0">
                <a:effectLst/>
                <a:highlight>
                  <a:srgbClr val="FFFFFF"/>
                </a:highlight>
                <a:latin typeface="Times New Roman" panose="02020603050405020304" pitchFamily="18" charset="0"/>
                <a:ea typeface="Times New Roman" panose="02020603050405020304" pitchFamily="18" charset="0"/>
              </a:rPr>
              <a:t>We will use the Google Classroom as a method of communication. Please log to your Google Classroom account every Friday or Saturday to see any news</a:t>
            </a:r>
          </a:p>
          <a:p>
            <a:pPr marL="0" marR="0" indent="400050" fontAlgn="base">
              <a:lnSpc>
                <a:spcPct val="100000"/>
              </a:lnSpc>
              <a:spcBef>
                <a:spcPts val="0"/>
              </a:spcBef>
              <a:spcAft>
                <a:spcPts val="0"/>
              </a:spcAft>
            </a:pPr>
            <a:r>
              <a:rPr lang="es-ES" sz="1600" dirty="0">
                <a:effectLst/>
                <a:highlight>
                  <a:srgbClr val="FFFFFF"/>
                </a:highlight>
                <a:latin typeface="Times New Roman" panose="02020603050405020304" pitchFamily="18" charset="0"/>
                <a:ea typeface="Times New Roman" panose="02020603050405020304" pitchFamily="18" charset="0"/>
              </a:rPr>
              <a:t>Usaremos Google Classroom como </a:t>
            </a:r>
            <a:r>
              <a:rPr lang="es-ES" sz="1600" dirty="0" err="1">
                <a:effectLst/>
                <a:highlight>
                  <a:srgbClr val="FFFFFF"/>
                </a:highlight>
                <a:latin typeface="Times New Roman" panose="02020603050405020304" pitchFamily="18" charset="0"/>
                <a:ea typeface="Times New Roman" panose="02020603050405020304" pitchFamily="18" charset="0"/>
              </a:rPr>
              <a:t>metodo</a:t>
            </a:r>
            <a:r>
              <a:rPr lang="es-ES" sz="1600" dirty="0">
                <a:effectLst/>
                <a:highlight>
                  <a:srgbClr val="FFFFFF"/>
                </a:highlight>
                <a:latin typeface="Times New Roman" panose="02020603050405020304" pitchFamily="18" charset="0"/>
                <a:ea typeface="Times New Roman" panose="02020603050405020304" pitchFamily="18" charset="0"/>
              </a:rPr>
              <a:t> de </a:t>
            </a:r>
            <a:r>
              <a:rPr lang="es-ES" sz="1600" dirty="0" err="1">
                <a:effectLst/>
                <a:highlight>
                  <a:srgbClr val="FFFFFF"/>
                </a:highlight>
                <a:latin typeface="Times New Roman" panose="02020603050405020304" pitchFamily="18" charset="0"/>
                <a:ea typeface="Times New Roman" panose="02020603050405020304" pitchFamily="18" charset="0"/>
              </a:rPr>
              <a:t>comunicacion</a:t>
            </a:r>
            <a:r>
              <a:rPr lang="es-ES" sz="1600" dirty="0">
                <a:effectLst/>
                <a:highlight>
                  <a:srgbClr val="FFFFFF"/>
                </a:highlight>
                <a:latin typeface="Times New Roman" panose="02020603050405020304" pitchFamily="18" charset="0"/>
                <a:ea typeface="Times New Roman" panose="02020603050405020304" pitchFamily="18" charset="0"/>
              </a:rPr>
              <a:t>. Por favor visiten su cuenta de Google Classroom todos los Viernes o </a:t>
            </a:r>
            <a:r>
              <a:rPr lang="es-ES" sz="1600" dirty="0" err="1">
                <a:effectLst/>
                <a:highlight>
                  <a:srgbClr val="FFFFFF"/>
                </a:highlight>
                <a:latin typeface="Times New Roman" panose="02020603050405020304" pitchFamily="18" charset="0"/>
                <a:ea typeface="Times New Roman" panose="02020603050405020304" pitchFamily="18" charset="0"/>
              </a:rPr>
              <a:t>Sabados</a:t>
            </a:r>
            <a:r>
              <a:rPr lang="es-ES" sz="1600" dirty="0">
                <a:effectLst/>
                <a:highlight>
                  <a:srgbClr val="FFFFFF"/>
                </a:highlight>
                <a:latin typeface="Times New Roman" panose="02020603050405020304" pitchFamily="18" charset="0"/>
                <a:ea typeface="Times New Roman" panose="02020603050405020304" pitchFamily="18" charset="0"/>
              </a:rPr>
              <a:t> para ver si hay alguna noticia</a:t>
            </a:r>
          </a:p>
          <a:p>
            <a:pPr marL="0" marR="0" indent="0" fontAlgn="base">
              <a:lnSpc>
                <a:spcPct val="100000"/>
              </a:lnSpc>
              <a:spcBef>
                <a:spcPts val="0"/>
              </a:spcBef>
              <a:spcAft>
                <a:spcPts val="0"/>
              </a:spcAft>
              <a:buNone/>
            </a:pPr>
            <a:endParaRPr lang="en-US" sz="1600" dirty="0">
              <a:effectLst/>
              <a:highlight>
                <a:srgbClr val="FFFFFF"/>
              </a:highlight>
              <a:latin typeface="Times New Roman" panose="02020603050405020304" pitchFamily="18" charset="0"/>
              <a:ea typeface="Times New Roman" panose="02020603050405020304" pitchFamily="18" charset="0"/>
            </a:endParaRPr>
          </a:p>
          <a:p>
            <a:pPr marL="0" marR="0" indent="0">
              <a:lnSpc>
                <a:spcPct val="100000"/>
              </a:lnSpc>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GOOGLE CLASSROOM</a:t>
            </a:r>
          </a:p>
          <a:p>
            <a:pPr marL="0" marR="0" indent="0">
              <a:lnSpc>
                <a:spcPct val="100000"/>
              </a:lnSpc>
              <a:spcBef>
                <a:spcPts val="0"/>
              </a:spcBef>
              <a:spcAft>
                <a:spcPts val="0"/>
              </a:spcAft>
              <a:buNone/>
            </a:pPr>
            <a:endParaRPr lang="en-US" sz="1600" dirty="0">
              <a:effectLst/>
              <a:latin typeface="Times New Roman" panose="02020603050405020304" pitchFamily="18" charset="0"/>
              <a:ea typeface="Times New Roman" panose="02020603050405020304" pitchFamily="18" charset="0"/>
            </a:endParaRPr>
          </a:p>
          <a:p>
            <a:pPr marL="342900" marR="0" lvl="0" indent="-342900">
              <a:lnSpc>
                <a:spcPct val="100000"/>
              </a:lnSpc>
              <a:spcBef>
                <a:spcPts val="0"/>
              </a:spcBef>
              <a:spcAft>
                <a:spcPts val="0"/>
              </a:spcAft>
              <a:buFont typeface="+mj-lt"/>
              <a:buAutoNum type="arabicParenR"/>
            </a:pPr>
            <a:r>
              <a:rPr lang="es-ES" sz="1600" u="none" strike="noStrike" dirty="0" err="1">
                <a:effectLst/>
                <a:latin typeface="Arial" panose="020B0604020202020204" pitchFamily="34" charset="0"/>
                <a:ea typeface="Times New Roman" panose="02020603050405020304" pitchFamily="18" charset="0"/>
              </a:rPr>
              <a:t>Login</a:t>
            </a:r>
            <a:r>
              <a:rPr lang="es-ES" sz="1600" u="none" strike="noStrike" dirty="0">
                <a:effectLst/>
                <a:latin typeface="Arial" panose="020B0604020202020204" pitchFamily="34" charset="0"/>
                <a:ea typeface="Times New Roman" panose="02020603050405020304" pitchFamily="18" charset="0"/>
              </a:rPr>
              <a:t> </a:t>
            </a:r>
            <a:r>
              <a:rPr lang="es-ES" sz="1600" u="none" strike="noStrike" dirty="0" err="1">
                <a:effectLst/>
                <a:latin typeface="Arial" panose="020B0604020202020204" pitchFamily="34" charset="0"/>
                <a:ea typeface="Times New Roman" panose="02020603050405020304" pitchFamily="18" charset="0"/>
              </a:rPr>
              <a:t>with</a:t>
            </a:r>
            <a:r>
              <a:rPr lang="es-ES" sz="1600" u="none" strike="noStrike" dirty="0">
                <a:effectLst/>
                <a:latin typeface="Arial" panose="020B0604020202020204" pitchFamily="34" charset="0"/>
                <a:ea typeface="Times New Roman" panose="02020603050405020304" pitchFamily="18" charset="0"/>
              </a:rPr>
              <a:t> your </a:t>
            </a:r>
            <a:r>
              <a:rPr lang="es-ES" sz="1600" u="none" strike="noStrike" dirty="0" err="1">
                <a:effectLst/>
                <a:latin typeface="Arial" panose="020B0604020202020204" pitchFamily="34" charset="0"/>
                <a:ea typeface="Times New Roman" panose="02020603050405020304" pitchFamily="18" charset="0"/>
              </a:rPr>
              <a:t>parish</a:t>
            </a:r>
            <a:r>
              <a:rPr lang="es-ES" sz="1600" u="none" strike="noStrike" dirty="0">
                <a:effectLst/>
                <a:latin typeface="Arial" panose="020B0604020202020204" pitchFamily="34" charset="0"/>
                <a:ea typeface="Times New Roman" panose="02020603050405020304" pitchFamily="18" charset="0"/>
              </a:rPr>
              <a:t> email / Haga </a:t>
            </a:r>
            <a:r>
              <a:rPr lang="es-ES" sz="1600" u="none" strike="noStrike" dirty="0" err="1">
                <a:effectLst/>
                <a:latin typeface="Arial" panose="020B0604020202020204" pitchFamily="34" charset="0"/>
                <a:ea typeface="Times New Roman" panose="02020603050405020304" pitchFamily="18" charset="0"/>
              </a:rPr>
              <a:t>login</a:t>
            </a:r>
            <a:r>
              <a:rPr lang="es-ES" sz="1600" u="none" strike="noStrike" dirty="0">
                <a:effectLst/>
                <a:latin typeface="Arial" panose="020B0604020202020204" pitchFamily="34" charset="0"/>
                <a:ea typeface="Times New Roman" panose="02020603050405020304" pitchFamily="18" charset="0"/>
              </a:rPr>
              <a:t> con el e-mail de la parroquia</a:t>
            </a:r>
            <a:endParaRPr lang="en-US" sz="1600" u="none" strike="noStrike" dirty="0">
              <a:effectLst/>
              <a:latin typeface="Times New Roman" panose="02020603050405020304" pitchFamily="18" charset="0"/>
              <a:ea typeface="Times New Roman" panose="02020603050405020304" pitchFamily="18" charset="0"/>
            </a:endParaRPr>
          </a:p>
          <a:p>
            <a:pPr marL="914400" marR="0">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rPr>
              <a:t>a.       Username: </a:t>
            </a:r>
            <a:r>
              <a:rPr lang="en-US" sz="1600" u="sng" dirty="0">
                <a:effectLst/>
                <a:latin typeface="Arial" panose="020B0604020202020204" pitchFamily="34" charset="0"/>
                <a:ea typeface="Times New Roman" panose="02020603050405020304" pitchFamily="18" charset="0"/>
                <a:hlinkClick r:id="rId2"/>
              </a:rPr>
              <a:t>name.lastname@guadalupedoral.org</a:t>
            </a:r>
            <a:endParaRPr lang="en-US" sz="1600" dirty="0">
              <a:effectLst/>
              <a:latin typeface="Times New Roman" panose="02020603050405020304" pitchFamily="18" charset="0"/>
              <a:ea typeface="Times New Roman" panose="02020603050405020304" pitchFamily="18" charset="0"/>
            </a:endParaRPr>
          </a:p>
          <a:p>
            <a:pPr marL="914400" marR="0">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rPr>
              <a:t>b.       Password: ****** (the one you selected – </a:t>
            </a:r>
            <a:r>
              <a:rPr lang="en-US" sz="1600" dirty="0" err="1">
                <a:effectLst/>
                <a:latin typeface="Arial" panose="020B0604020202020204" pitchFamily="34" charset="0"/>
                <a:ea typeface="Times New Roman" panose="02020603050405020304" pitchFamily="18" charset="0"/>
              </a:rPr>
              <a:t>el</a:t>
            </a:r>
            <a:r>
              <a:rPr lang="en-US" sz="1600" dirty="0">
                <a:effectLst/>
                <a:latin typeface="Arial" panose="020B0604020202020204" pitchFamily="34" charset="0"/>
                <a:ea typeface="Times New Roman" panose="02020603050405020304" pitchFamily="18" charset="0"/>
              </a:rPr>
              <a:t> que </a:t>
            </a:r>
            <a:r>
              <a:rPr lang="en-US" sz="1600" dirty="0" err="1">
                <a:effectLst/>
                <a:latin typeface="Arial" panose="020B0604020202020204" pitchFamily="34" charset="0"/>
                <a:ea typeface="Times New Roman" panose="02020603050405020304" pitchFamily="18" charset="0"/>
              </a:rPr>
              <a:t>uds</a:t>
            </a:r>
            <a:r>
              <a:rPr lang="en-US" sz="1600" dirty="0">
                <a:effectLst/>
                <a:latin typeface="Arial" panose="020B0604020202020204" pitchFamily="34" charset="0"/>
                <a:ea typeface="Times New Roman" panose="02020603050405020304" pitchFamily="18" charset="0"/>
              </a:rPr>
              <a:t>. </a:t>
            </a:r>
            <a:r>
              <a:rPr lang="en-US" sz="1600" dirty="0" err="1">
                <a:effectLst/>
                <a:latin typeface="Arial" panose="020B0604020202020204" pitchFamily="34" charset="0"/>
                <a:ea typeface="Times New Roman" panose="02020603050405020304" pitchFamily="18" charset="0"/>
              </a:rPr>
              <a:t>seleccionaron</a:t>
            </a:r>
            <a:r>
              <a:rPr lang="en-US" sz="1600" dirty="0">
                <a:effectLst/>
                <a:latin typeface="Arial" panose="020B0604020202020204" pitchFamily="34"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914400" marR="0">
              <a:lnSpc>
                <a:spcPct val="100000"/>
              </a:lnSpc>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p>
            <a:pPr marL="342900" marR="0" lvl="0" indent="-342900">
              <a:lnSpc>
                <a:spcPct val="100000"/>
              </a:lnSpc>
              <a:spcBef>
                <a:spcPts val="0"/>
              </a:spcBef>
              <a:spcAft>
                <a:spcPts val="0"/>
              </a:spcAft>
              <a:buFont typeface="+mj-lt"/>
              <a:buAutoNum type="alphaLcPeriod"/>
            </a:pPr>
            <a:r>
              <a:rPr lang="en-US" sz="1600" dirty="0">
                <a:effectLst/>
                <a:latin typeface="Arial" panose="020B0604020202020204" pitchFamily="34" charset="0"/>
                <a:ea typeface="Times New Roman" panose="02020603050405020304" pitchFamily="18" charset="0"/>
              </a:rPr>
              <a:t>The email account and the google classroom account have the same password / El Email de la </a:t>
            </a:r>
            <a:r>
              <a:rPr lang="en-US" sz="1600" dirty="0" err="1">
                <a:effectLst/>
                <a:latin typeface="Arial" panose="020B0604020202020204" pitchFamily="34" charset="0"/>
                <a:ea typeface="Times New Roman" panose="02020603050405020304" pitchFamily="18" charset="0"/>
              </a:rPr>
              <a:t>parroquia</a:t>
            </a:r>
            <a:r>
              <a:rPr lang="en-US" sz="1600" dirty="0">
                <a:effectLst/>
                <a:latin typeface="Arial" panose="020B0604020202020204" pitchFamily="34" charset="0"/>
                <a:ea typeface="Times New Roman" panose="02020603050405020304" pitchFamily="18" charset="0"/>
              </a:rPr>
              <a:t> y </a:t>
            </a:r>
            <a:r>
              <a:rPr lang="en-US" sz="1600" dirty="0" err="1">
                <a:effectLst/>
                <a:latin typeface="Arial" panose="020B0604020202020204" pitchFamily="34" charset="0"/>
                <a:ea typeface="Times New Roman" panose="02020603050405020304" pitchFamily="18" charset="0"/>
              </a:rPr>
              <a:t>el</a:t>
            </a:r>
            <a:r>
              <a:rPr lang="en-US" sz="1600" dirty="0">
                <a:effectLst/>
                <a:latin typeface="Arial" panose="020B0604020202020204" pitchFamily="34" charset="0"/>
                <a:ea typeface="Times New Roman" panose="02020603050405020304" pitchFamily="18" charset="0"/>
              </a:rPr>
              <a:t> google classroom </a:t>
            </a:r>
            <a:r>
              <a:rPr lang="en-US" sz="1600" dirty="0" err="1">
                <a:effectLst/>
                <a:latin typeface="Arial" panose="020B0604020202020204" pitchFamily="34" charset="0"/>
                <a:ea typeface="Times New Roman" panose="02020603050405020304" pitchFamily="18" charset="0"/>
              </a:rPr>
              <a:t>tiene</a:t>
            </a:r>
            <a:r>
              <a:rPr lang="en-US" sz="1600" dirty="0">
                <a:effectLst/>
                <a:latin typeface="Arial" panose="020B0604020202020204" pitchFamily="34" charset="0"/>
                <a:ea typeface="Times New Roman" panose="02020603050405020304" pitchFamily="18" charset="0"/>
              </a:rPr>
              <a:t> </a:t>
            </a:r>
            <a:r>
              <a:rPr lang="en-US" sz="1600" dirty="0" err="1">
                <a:effectLst/>
                <a:latin typeface="Arial" panose="020B0604020202020204" pitchFamily="34" charset="0"/>
                <a:ea typeface="Times New Roman" panose="02020603050405020304" pitchFamily="18" charset="0"/>
              </a:rPr>
              <a:t>el</a:t>
            </a:r>
            <a:r>
              <a:rPr lang="en-US" sz="1600" dirty="0">
                <a:effectLst/>
                <a:latin typeface="Arial" panose="020B0604020202020204" pitchFamily="34" charset="0"/>
                <a:ea typeface="Times New Roman" panose="02020603050405020304" pitchFamily="18" charset="0"/>
              </a:rPr>
              <a:t> </a:t>
            </a:r>
            <a:r>
              <a:rPr lang="en-US" sz="1600" dirty="0" err="1">
                <a:effectLst/>
                <a:latin typeface="Arial" panose="020B0604020202020204" pitchFamily="34" charset="0"/>
                <a:ea typeface="Times New Roman" panose="02020603050405020304" pitchFamily="18" charset="0"/>
              </a:rPr>
              <a:t>mismo</a:t>
            </a:r>
            <a:r>
              <a:rPr lang="en-US" sz="1600" dirty="0">
                <a:effectLst/>
                <a:latin typeface="Arial" panose="020B0604020202020204" pitchFamily="34" charset="0"/>
                <a:ea typeface="Times New Roman" panose="02020603050405020304" pitchFamily="18" charset="0"/>
              </a:rPr>
              <a:t> password</a:t>
            </a:r>
            <a:endParaRPr lang="en-US" sz="1600" dirty="0">
              <a:effectLst/>
              <a:latin typeface="Times New Roman" panose="02020603050405020304" pitchFamily="18" charset="0"/>
              <a:ea typeface="Times New Roman" panose="02020603050405020304" pitchFamily="18" charset="0"/>
            </a:endParaRPr>
          </a:p>
          <a:p>
            <a:pPr marL="0" indent="0">
              <a:lnSpc>
                <a:spcPct val="100000"/>
              </a:lnSpc>
              <a:buNone/>
            </a:pPr>
            <a:endParaRPr lang="en-US" sz="1100" dirty="0"/>
          </a:p>
        </p:txBody>
      </p:sp>
      <p:sp>
        <p:nvSpPr>
          <p:cNvPr id="6" name="TextBox 5">
            <a:extLst>
              <a:ext uri="{FF2B5EF4-FFF2-40B4-BE49-F238E27FC236}">
                <a16:creationId xmlns:a16="http://schemas.microsoft.com/office/drawing/2014/main" id="{3AAAC9BC-C41C-35CB-8516-3FB362870865}"/>
              </a:ext>
            </a:extLst>
          </p:cNvPr>
          <p:cNvSpPr txBox="1"/>
          <p:nvPr/>
        </p:nvSpPr>
        <p:spPr>
          <a:xfrm>
            <a:off x="470780" y="5812718"/>
            <a:ext cx="1172122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hlinkClick r:id="rId3"/>
              </a:rPr>
              <a:t>https://classroom.google.com/u/0/h</a:t>
            </a:r>
            <a:endParaRPr kumimoji="0" lang="en-US" sz="32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75352CDB-A9F9-7705-7296-C0DD3E2E4CA2}"/>
              </a:ext>
            </a:extLst>
          </p:cNvPr>
          <p:cNvPicPr>
            <a:picLocks noChangeAspect="1"/>
          </p:cNvPicPr>
          <p:nvPr/>
        </p:nvPicPr>
        <p:blipFill>
          <a:blip r:embed="rId4"/>
          <a:stretch>
            <a:fillRect/>
          </a:stretch>
        </p:blipFill>
        <p:spPr>
          <a:xfrm>
            <a:off x="6493767" y="244749"/>
            <a:ext cx="5584726" cy="3658252"/>
          </a:xfrm>
          <a:prstGeom prst="rect">
            <a:avLst/>
          </a:prstGeom>
        </p:spPr>
      </p:pic>
      <p:pic>
        <p:nvPicPr>
          <p:cNvPr id="5" name="Picture 4" descr="A screenshot of a phone&#10;&#10;AI-generated content may be incorrect.">
            <a:extLst>
              <a:ext uri="{FF2B5EF4-FFF2-40B4-BE49-F238E27FC236}">
                <a16:creationId xmlns:a16="http://schemas.microsoft.com/office/drawing/2014/main" id="{F222C45D-E171-FC86-985D-BA440A93E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7789" y="3271116"/>
            <a:ext cx="1745618" cy="2066016"/>
          </a:xfrm>
          <a:prstGeom prst="rect">
            <a:avLst/>
          </a:prstGeom>
        </p:spPr>
      </p:pic>
      <p:pic>
        <p:nvPicPr>
          <p:cNvPr id="10" name="Picture 9" descr="A screenshot of a phone&#10;&#10;AI-generated content may be incorrect.">
            <a:extLst>
              <a:ext uri="{FF2B5EF4-FFF2-40B4-BE49-F238E27FC236}">
                <a16:creationId xmlns:a16="http://schemas.microsoft.com/office/drawing/2014/main" id="{55D727EF-E5B7-23A3-CBB9-1E42D147C7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6130" y="3281188"/>
            <a:ext cx="1659510" cy="2001017"/>
          </a:xfrm>
          <a:prstGeom prst="rect">
            <a:avLst/>
          </a:prstGeom>
        </p:spPr>
      </p:pic>
    </p:spTree>
    <p:extLst>
      <p:ext uri="{BB962C8B-B14F-4D97-AF65-F5344CB8AC3E}">
        <p14:creationId xmlns:p14="http://schemas.microsoft.com/office/powerpoint/2010/main" val="697188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4CC64C-CCFE-4397-7320-77D96E6A800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CF8C6DB-F8FA-5F01-4C72-0C3335533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CFD83385-5B80-0977-7287-3731C5D99979}"/>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ED5A87BC-2FCE-3B11-9AF9-E0851F7E25A9}"/>
              </a:ext>
            </a:extLst>
          </p:cNvPr>
          <p:cNvSpPr txBox="1"/>
          <p:nvPr/>
        </p:nvSpPr>
        <p:spPr>
          <a:xfrm>
            <a:off x="5486400" y="405977"/>
            <a:ext cx="6580535" cy="3089709"/>
          </a:xfrm>
          <a:prstGeom prst="rect">
            <a:avLst/>
          </a:prstGeom>
        </p:spPr>
        <p:txBody>
          <a:bodyPr vert="horz" lIns="91440" tIns="45720" rIns="91440" bIns="45720" rtlCol="0">
            <a:normAutofit fontScale="70000" lnSpcReduction="20000"/>
          </a:bodyPr>
          <a:lstStyle/>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Doral Academy: </a:t>
            </a: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Sunday February 8, 2026</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8:30 AM &amp; 10:15 AM</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Doral Academy</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Shelton Academy (we will do it @ Our Parish Temple)</a:t>
            </a: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Monday February 9</a:t>
            </a:r>
            <a:r>
              <a:rPr kumimoji="0" lang="en-US" sz="2800" b="1" i="0" u="none" strike="noStrike" kern="1200" cap="none" spc="0" normalizeH="0" baseline="3000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5:30 PM</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Tuesday February 10</a:t>
            </a:r>
            <a:r>
              <a:rPr kumimoji="0" lang="en-US" sz="2800" b="1" i="0" u="none" strike="noStrike" kern="1200" cap="none" spc="0" normalizeH="0" baseline="3000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5:30 PM</a:t>
            </a:r>
            <a:b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Wednesday February 11</a:t>
            </a:r>
            <a:r>
              <a:rPr kumimoji="0" lang="en-US" sz="28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th </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5:30 PM</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0698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C2A816-955C-4079-AAAB-066EBD441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holding up awards&#10;&#10;AI-generated content may be incorrect.">
            <a:extLst>
              <a:ext uri="{FF2B5EF4-FFF2-40B4-BE49-F238E27FC236}">
                <a16:creationId xmlns:a16="http://schemas.microsoft.com/office/drawing/2014/main" id="{B8FB6BF0-4659-1327-A033-333DED391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28625"/>
            <a:ext cx="11430000" cy="6000750"/>
          </a:xfrm>
          <a:prstGeom prst="rect">
            <a:avLst/>
          </a:prstGeom>
        </p:spPr>
      </p:pic>
      <p:sp>
        <p:nvSpPr>
          <p:cNvPr id="15" name="TextBox 14">
            <a:extLst>
              <a:ext uri="{FF2B5EF4-FFF2-40B4-BE49-F238E27FC236}">
                <a16:creationId xmlns:a16="http://schemas.microsoft.com/office/drawing/2014/main" id="{D0644635-8CF6-3A8E-8648-60E2B5962A44}"/>
              </a:ext>
            </a:extLst>
          </p:cNvPr>
          <p:cNvSpPr txBox="1"/>
          <p:nvPr/>
        </p:nvSpPr>
        <p:spPr>
          <a:xfrm>
            <a:off x="701964" y="4836449"/>
            <a:ext cx="6862618" cy="661720"/>
          </a:xfrm>
          <a:prstGeom prst="rect">
            <a:avLst/>
          </a:prstGeom>
          <a:noFill/>
        </p:spPr>
        <p:txBody>
          <a:bodyPr wrap="square">
            <a:spAutoFit/>
          </a:bodyPr>
          <a:lstStyle/>
          <a:p>
            <a:pPr marL="0" marR="0" algn="ctr" fontAlgn="base">
              <a:lnSpc>
                <a:spcPct val="90000"/>
              </a:lnSpc>
              <a:spcBef>
                <a:spcPct val="0"/>
              </a:spcBef>
              <a:spcAft>
                <a:spcPts val="600"/>
              </a:spcAft>
            </a:pPr>
            <a:r>
              <a:rPr lang="en-US" sz="4000" b="1" dirty="0">
                <a:solidFill>
                  <a:srgbClr val="FFFF00"/>
                </a:solidFill>
                <a:effectLst>
                  <a:outerShdw blurRad="38100" dist="38100" dir="2700000" algn="tl">
                    <a:srgbClr val="000000">
                      <a:alpha val="43137"/>
                    </a:srgbClr>
                  </a:outerShdw>
                </a:effectLst>
                <a:latin typeface="Aharoni" panose="02010803020104030203" pitchFamily="2" charset="-79"/>
                <a:cs typeface="Angsana New" panose="02020603050405020304" pitchFamily="18" charset="-34"/>
              </a:rPr>
              <a:t>February 28</a:t>
            </a:r>
            <a:r>
              <a:rPr lang="en-US" sz="4000" b="1" baseline="30000" dirty="0">
                <a:solidFill>
                  <a:srgbClr val="FFFF00"/>
                </a:solidFill>
                <a:effectLst>
                  <a:outerShdw blurRad="38100" dist="38100" dir="2700000" algn="tl">
                    <a:srgbClr val="000000">
                      <a:alpha val="43137"/>
                    </a:srgbClr>
                  </a:outerShdw>
                </a:effectLst>
                <a:latin typeface="Aharoni" panose="02010803020104030203" pitchFamily="2" charset="-79"/>
                <a:cs typeface="Angsana New" panose="02020603050405020304" pitchFamily="18" charset="-34"/>
              </a:rPr>
              <a:t>th</a:t>
            </a:r>
            <a:r>
              <a:rPr lang="en-US" sz="4000" b="1" dirty="0">
                <a:solidFill>
                  <a:srgbClr val="FFFF00"/>
                </a:solidFill>
                <a:effectLst>
                  <a:outerShdw blurRad="38100" dist="38100" dir="2700000" algn="tl">
                    <a:srgbClr val="000000">
                      <a:alpha val="43137"/>
                    </a:srgbClr>
                  </a:outerShdw>
                </a:effectLst>
                <a:latin typeface="Aharoni" panose="02010803020104030203" pitchFamily="2" charset="-79"/>
                <a:cs typeface="Angsana New" panose="02020603050405020304" pitchFamily="18" charset="-34"/>
              </a:rPr>
              <a:t> @ TBA</a:t>
            </a:r>
          </a:p>
        </p:txBody>
      </p:sp>
    </p:spTree>
    <p:extLst>
      <p:ext uri="{BB962C8B-B14F-4D97-AF65-F5344CB8AC3E}">
        <p14:creationId xmlns:p14="http://schemas.microsoft.com/office/powerpoint/2010/main" val="2450407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3DFD4E-3F12-D185-7D58-BF99C178F9D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34B6ED-D502-A4A6-C62B-05240BAF5F59}"/>
              </a:ext>
            </a:extLst>
          </p:cNvPr>
          <p:cNvPicPr>
            <a:picLocks noChangeAspect="1"/>
          </p:cNvPicPr>
          <p:nvPr/>
        </p:nvPicPr>
        <p:blipFill>
          <a:blip r:embed="rId2">
            <a:alphaModFix/>
          </a:blip>
          <a:srcRect l="3843" r="4156" b="-1"/>
          <a:stretch>
            <a:fillRect/>
          </a:stretch>
        </p:blipFill>
        <p:spPr>
          <a:xfrm>
            <a:off x="20" y="10"/>
            <a:ext cx="12191979" cy="6857990"/>
          </a:xfrm>
          <a:prstGeom prst="rect">
            <a:avLst/>
          </a:prstGeom>
        </p:spPr>
      </p:pic>
      <p:sp>
        <p:nvSpPr>
          <p:cNvPr id="7" name="TextBox 6">
            <a:extLst>
              <a:ext uri="{FF2B5EF4-FFF2-40B4-BE49-F238E27FC236}">
                <a16:creationId xmlns:a16="http://schemas.microsoft.com/office/drawing/2014/main" id="{D685AAC3-DDA7-DB35-E477-0964F2BAC576}"/>
              </a:ext>
            </a:extLst>
          </p:cNvPr>
          <p:cNvSpPr txBox="1"/>
          <p:nvPr/>
        </p:nvSpPr>
        <p:spPr>
          <a:xfrm>
            <a:off x="0" y="3429000"/>
            <a:ext cx="12191980" cy="1205904"/>
          </a:xfrm>
          <a:prstGeom prst="rect">
            <a:avLst/>
          </a:prstGeom>
        </p:spPr>
        <p:txBody>
          <a:bodyPr vert="horz" lIns="91440" tIns="45720" rIns="91440" bIns="45720" rtlCol="0" anchor="ctr">
            <a:normAutofit/>
          </a:bodyPr>
          <a:lstStyle/>
          <a:p>
            <a:pPr marL="0" marR="0" algn="ctr" fontAlgn="base">
              <a:lnSpc>
                <a:spcPct val="90000"/>
              </a:lnSpc>
              <a:spcBef>
                <a:spcPct val="0"/>
              </a:spcBef>
              <a:spcAft>
                <a:spcPts val="600"/>
              </a:spcAft>
            </a:pPr>
            <a:r>
              <a:rPr lang="en-US" sz="4600" b="1" dirty="0">
                <a:solidFill>
                  <a:schemeClr val="accent1">
                    <a:lumMod val="60000"/>
                    <a:lumOff val="40000"/>
                  </a:schemeClr>
                </a:solidFill>
                <a:effectLst>
                  <a:outerShdw blurRad="38100" dist="38100" dir="2700000" algn="tl">
                    <a:srgbClr val="000000">
                      <a:alpha val="43137"/>
                    </a:srgbClr>
                  </a:outerShdw>
                </a:effectLst>
                <a:latin typeface="Aharoni" panose="02010803020104030203" pitchFamily="2" charset="-79"/>
                <a:cs typeface="Angsana New" panose="02020603050405020304" pitchFamily="18" charset="-34"/>
              </a:rPr>
              <a:t>April 11</a:t>
            </a:r>
            <a:r>
              <a:rPr lang="en-US" sz="4600" b="1" baseline="30000" dirty="0">
                <a:solidFill>
                  <a:schemeClr val="accent1">
                    <a:lumMod val="60000"/>
                    <a:lumOff val="40000"/>
                  </a:schemeClr>
                </a:solidFill>
                <a:effectLst>
                  <a:outerShdw blurRad="38100" dist="38100" dir="2700000" algn="tl">
                    <a:srgbClr val="000000">
                      <a:alpha val="43137"/>
                    </a:srgbClr>
                  </a:outerShdw>
                </a:effectLst>
                <a:latin typeface="Aharoni" panose="02010803020104030203" pitchFamily="2" charset="-79"/>
                <a:cs typeface="Angsana New" panose="02020603050405020304" pitchFamily="18" charset="-34"/>
              </a:rPr>
              <a:t>th </a:t>
            </a:r>
            <a:r>
              <a:rPr lang="en-US" sz="4600" b="1" dirty="0">
                <a:solidFill>
                  <a:schemeClr val="accent1">
                    <a:lumMod val="60000"/>
                    <a:lumOff val="40000"/>
                  </a:schemeClr>
                </a:solidFill>
                <a:effectLst>
                  <a:outerShdw blurRad="38100" dist="38100" dir="2700000" algn="tl">
                    <a:srgbClr val="000000">
                      <a:alpha val="43137"/>
                    </a:srgbClr>
                  </a:outerShdw>
                </a:effectLst>
                <a:latin typeface="Aharoni" panose="02010803020104030203" pitchFamily="2" charset="-79"/>
                <a:cs typeface="Angsana New" panose="02020603050405020304" pitchFamily="18" charset="-34"/>
              </a:rPr>
              <a:t> &amp; 18</a:t>
            </a:r>
            <a:r>
              <a:rPr lang="en-US" sz="4600" b="1" baseline="30000" dirty="0">
                <a:solidFill>
                  <a:schemeClr val="accent1">
                    <a:lumMod val="60000"/>
                    <a:lumOff val="40000"/>
                  </a:schemeClr>
                </a:solidFill>
                <a:effectLst>
                  <a:outerShdw blurRad="38100" dist="38100" dir="2700000" algn="tl">
                    <a:srgbClr val="000000">
                      <a:alpha val="43137"/>
                    </a:srgbClr>
                  </a:outerShdw>
                </a:effectLst>
                <a:latin typeface="Aharoni" panose="02010803020104030203" pitchFamily="2" charset="-79"/>
                <a:cs typeface="Angsana New" panose="02020603050405020304" pitchFamily="18" charset="-34"/>
              </a:rPr>
              <a:t>th</a:t>
            </a:r>
            <a:r>
              <a:rPr lang="en-US" sz="4600" b="1" dirty="0">
                <a:solidFill>
                  <a:schemeClr val="accent1">
                    <a:lumMod val="60000"/>
                    <a:lumOff val="40000"/>
                  </a:schemeClr>
                </a:solidFill>
                <a:effectLst>
                  <a:outerShdw blurRad="38100" dist="38100" dir="2700000" algn="tl">
                    <a:srgbClr val="000000">
                      <a:alpha val="43137"/>
                    </a:srgbClr>
                  </a:outerShdw>
                </a:effectLst>
                <a:latin typeface="Aharoni" panose="02010803020104030203" pitchFamily="2" charset="-79"/>
                <a:cs typeface="Angsana New" panose="02020603050405020304" pitchFamily="18" charset="-34"/>
              </a:rPr>
              <a:t> 2026</a:t>
            </a:r>
          </a:p>
        </p:txBody>
      </p:sp>
    </p:spTree>
    <p:extLst>
      <p:ext uri="{BB962C8B-B14F-4D97-AF65-F5344CB8AC3E}">
        <p14:creationId xmlns:p14="http://schemas.microsoft.com/office/powerpoint/2010/main" val="3038765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holding a paper and a bouquet">
            <a:extLst>
              <a:ext uri="{FF2B5EF4-FFF2-40B4-BE49-F238E27FC236}">
                <a16:creationId xmlns:a16="http://schemas.microsoft.com/office/drawing/2014/main" id="{0FF57AB1-05B8-AD56-FE03-CC65CC9F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28625"/>
            <a:ext cx="11430000" cy="6000750"/>
          </a:xfrm>
          <a:prstGeom prst="rect">
            <a:avLst/>
          </a:prstGeom>
        </p:spPr>
      </p:pic>
      <p:sp>
        <p:nvSpPr>
          <p:cNvPr id="3" name="Content Placeholder 2">
            <a:extLst>
              <a:ext uri="{FF2B5EF4-FFF2-40B4-BE49-F238E27FC236}">
                <a16:creationId xmlns:a16="http://schemas.microsoft.com/office/drawing/2014/main" id="{9AC816C8-DA24-2895-3D74-D66B013D0671}"/>
              </a:ext>
            </a:extLst>
          </p:cNvPr>
          <p:cNvSpPr>
            <a:spLocks noGrp="1"/>
          </p:cNvSpPr>
          <p:nvPr>
            <p:ph idx="1"/>
          </p:nvPr>
        </p:nvSpPr>
        <p:spPr>
          <a:xfrm>
            <a:off x="381000" y="5938982"/>
            <a:ext cx="11430000" cy="490393"/>
          </a:xfrm>
        </p:spPr>
        <p:txBody>
          <a:bodyPr>
            <a:normAutofit/>
          </a:bodyPr>
          <a:lstStyle/>
          <a:p>
            <a:pPr indent="0" fontAlgn="base">
              <a:spcBef>
                <a:spcPts val="0"/>
              </a:spcBef>
              <a:buNone/>
            </a:pPr>
            <a:r>
              <a:rPr lang="en-US" sz="18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a:t>
            </a:r>
            <a:r>
              <a:rPr lang="en-US" sz="1800" b="1"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guadalupedoral.info/first-communion-page/first-communion-exam/</a:t>
            </a:r>
            <a:endPar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0D3691E-5B30-EA2E-3612-871B1B627C37}"/>
              </a:ext>
            </a:extLst>
          </p:cNvPr>
          <p:cNvSpPr txBox="1"/>
          <p:nvPr/>
        </p:nvSpPr>
        <p:spPr>
          <a:xfrm>
            <a:off x="480290" y="3763972"/>
            <a:ext cx="6096000" cy="1938992"/>
          </a:xfrm>
          <a:prstGeom prst="rect">
            <a:avLst/>
          </a:prstGeom>
          <a:noFill/>
        </p:spPr>
        <p:txBody>
          <a:bodyPr wrap="square">
            <a:spAutoFit/>
          </a:bodyPr>
          <a:lstStyle/>
          <a:p>
            <a:pPr marR="0" indent="0" fontAlgn="base">
              <a:spcBef>
                <a:spcPts val="0"/>
              </a:spcBef>
              <a:spcAft>
                <a:spcPts val="0"/>
              </a:spcAft>
              <a:buNone/>
            </a:pPr>
            <a:r>
              <a:rPr lang="en-US"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April Sunday 26</a:t>
            </a:r>
            <a:r>
              <a:rPr lang="en-US" sz="2800" b="1" baseline="300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baseline="300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indent="0" fontAlgn="base">
              <a:spcBef>
                <a:spcPts val="0"/>
              </a:spcBef>
              <a:spcAft>
                <a:spcPts val="0"/>
              </a:spcAft>
              <a:buNone/>
            </a:pPr>
            <a:r>
              <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(for CCD Doral Academy High School Students)</a:t>
            </a:r>
          </a:p>
          <a:p>
            <a:pPr marR="0" indent="0" fontAlgn="base">
              <a:spcBef>
                <a:spcPts val="0"/>
              </a:spcBef>
              <a:spcAft>
                <a:spcPts val="0"/>
              </a:spcAft>
              <a:buNone/>
            </a:pPr>
            <a:r>
              <a:rPr lang="en-US"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April Monday April 27</a:t>
            </a:r>
            <a:r>
              <a:rPr lang="en-US" sz="2800" b="1" baseline="300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a:t>
            </a:r>
            <a:endParaRPr lang="en-US"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indent="0" fontAlgn="base">
              <a:spcBef>
                <a:spcPts val="0"/>
              </a:spcBef>
              <a:spcAft>
                <a:spcPts val="0"/>
              </a:spcAft>
              <a:buNone/>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April </a:t>
            </a:r>
            <a:r>
              <a:rPr lang="en-US"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Wednesday 29</a:t>
            </a:r>
            <a:r>
              <a:rPr lang="en-US" sz="2800" b="1" baseline="300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a:t>
            </a:r>
          </a:p>
          <a:p>
            <a:pPr marR="0" indent="0" fontAlgn="base">
              <a:spcBef>
                <a:spcPts val="0"/>
              </a:spcBef>
              <a:spcAft>
                <a:spcPts val="0"/>
              </a:spcAft>
              <a:buNone/>
            </a:pPr>
            <a:r>
              <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(for CCD Shelton Academy Students)</a:t>
            </a:r>
          </a:p>
        </p:txBody>
      </p:sp>
    </p:spTree>
    <p:extLst>
      <p:ext uri="{BB962C8B-B14F-4D97-AF65-F5344CB8AC3E}">
        <p14:creationId xmlns:p14="http://schemas.microsoft.com/office/powerpoint/2010/main" val="1998653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and child praying&#10;&#10;AI-generated content may be incorrect.">
            <a:extLst>
              <a:ext uri="{FF2B5EF4-FFF2-40B4-BE49-F238E27FC236}">
                <a16:creationId xmlns:a16="http://schemas.microsoft.com/office/drawing/2014/main" id="{FB92F26A-13C3-93E5-FF2C-A6DE9430E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8" y="0"/>
            <a:ext cx="12213688" cy="6897095"/>
          </a:xfrm>
          <a:prstGeom prst="rect">
            <a:avLst/>
          </a:prstGeom>
        </p:spPr>
      </p:pic>
      <p:sp>
        <p:nvSpPr>
          <p:cNvPr id="3" name="Content Placeholder 2">
            <a:extLst>
              <a:ext uri="{FF2B5EF4-FFF2-40B4-BE49-F238E27FC236}">
                <a16:creationId xmlns:a16="http://schemas.microsoft.com/office/drawing/2014/main" id="{9AC816C8-DA24-2895-3D74-D66B013D0671}"/>
              </a:ext>
            </a:extLst>
          </p:cNvPr>
          <p:cNvSpPr>
            <a:spLocks noGrp="1"/>
          </p:cNvSpPr>
          <p:nvPr>
            <p:ph idx="1"/>
          </p:nvPr>
        </p:nvSpPr>
        <p:spPr>
          <a:xfrm>
            <a:off x="21689" y="4179354"/>
            <a:ext cx="12191999" cy="1824859"/>
          </a:xfrm>
        </p:spPr>
        <p:txBody>
          <a:bodyPr>
            <a:normAutofit/>
          </a:bodyPr>
          <a:lstStyle/>
          <a:p>
            <a:pPr marL="0" marR="0" indent="0" algn="ctr">
              <a:spcBef>
                <a:spcPts val="0"/>
              </a:spcBef>
              <a:spcAft>
                <a:spcPts val="600"/>
              </a:spcAft>
              <a:buNone/>
            </a:pPr>
            <a:endParaRPr lang="en-US" sz="6000"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ctr">
              <a:spcBef>
                <a:spcPts val="0"/>
              </a:spcBef>
              <a:spcAft>
                <a:spcPts val="600"/>
              </a:spcAft>
              <a:buNone/>
            </a:pPr>
            <a:r>
              <a:rPr lang="en-US" sz="6000" b="1" baseline="30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Schedule TBA</a:t>
            </a:r>
            <a:endParaRPr lang="en-US" sz="6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E1420B-BF0C-31A3-E847-98AB2AA8A83E}"/>
              </a:ext>
            </a:extLst>
          </p:cNvPr>
          <p:cNvSpPr txBox="1"/>
          <p:nvPr/>
        </p:nvSpPr>
        <p:spPr>
          <a:xfrm>
            <a:off x="2601439" y="4076120"/>
            <a:ext cx="7176655" cy="1015663"/>
          </a:xfrm>
          <a:prstGeom prst="rect">
            <a:avLst/>
          </a:prstGeom>
          <a:noFill/>
        </p:spPr>
        <p:txBody>
          <a:bodyPr wrap="square" rtlCol="0">
            <a:spAutoFit/>
          </a:bodyPr>
          <a:lstStyle/>
          <a:p>
            <a:pPr algn="ctr"/>
            <a:r>
              <a:rPr lang="en-US" sz="6000" b="1" spc="300" dirty="0">
                <a:solidFill>
                  <a:schemeClr val="bg1"/>
                </a:solidFill>
                <a:latin typeface="Times New Roman" panose="02020603050405020304" pitchFamily="18" charset="0"/>
                <a:cs typeface="Times New Roman" panose="02020603050405020304" pitchFamily="18" charset="0"/>
              </a:rPr>
              <a:t>March 14, 2026</a:t>
            </a:r>
          </a:p>
        </p:txBody>
      </p:sp>
    </p:spTree>
    <p:extLst>
      <p:ext uri="{BB962C8B-B14F-4D97-AF65-F5344CB8AC3E}">
        <p14:creationId xmlns:p14="http://schemas.microsoft.com/office/powerpoint/2010/main" val="608187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22F4223C-ACFF-62A6-9434-2614289F0153}"/>
              </a:ext>
            </a:extLst>
          </p:cNvPr>
          <p:cNvSpPr>
            <a:spLocks noGrp="1"/>
          </p:cNvSpPr>
          <p:nvPr>
            <p:ph type="title"/>
          </p:nvPr>
        </p:nvSpPr>
        <p:spPr>
          <a:xfrm>
            <a:off x="99314" y="523090"/>
            <a:ext cx="6054390" cy="1347537"/>
          </a:xfrm>
        </p:spPr>
        <p:txBody>
          <a:bodyPr vert="horz" lIns="91440" tIns="45720" rIns="91440" bIns="45720" rtlCol="0" anchor="b">
            <a:normAutofit/>
          </a:bodyPr>
          <a:lstStyle/>
          <a:p>
            <a:pPr>
              <a:lnSpc>
                <a:spcPct val="90000"/>
              </a:lnSpc>
            </a:pPr>
            <a:r>
              <a:rPr lang="en-US" sz="4200" kern="1200" dirty="0">
                <a:solidFill>
                  <a:srgbClr val="FF0000"/>
                </a:solidFill>
                <a:latin typeface="Aharoni" panose="02010803020104030203" pitchFamily="2" charset="-79"/>
                <a:ea typeface="+mn-ea"/>
                <a:cs typeface="Angsana New" panose="02020603050405020304" pitchFamily="18" charset="-34"/>
              </a:rPr>
              <a:t>End of Year Retreat for Parents &amp; Students</a:t>
            </a:r>
          </a:p>
        </p:txBody>
      </p:sp>
      <p:sp>
        <p:nvSpPr>
          <p:cNvPr id="6" name="TextBox 5">
            <a:extLst>
              <a:ext uri="{FF2B5EF4-FFF2-40B4-BE49-F238E27FC236}">
                <a16:creationId xmlns:a16="http://schemas.microsoft.com/office/drawing/2014/main" id="{D9EA9EF0-2C25-9AF5-BB23-D669E46DE3E5}"/>
              </a:ext>
            </a:extLst>
          </p:cNvPr>
          <p:cNvSpPr txBox="1"/>
          <p:nvPr/>
        </p:nvSpPr>
        <p:spPr>
          <a:xfrm>
            <a:off x="157019" y="2239575"/>
            <a:ext cx="5938981" cy="409533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Doral Academy: </a:t>
            </a: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Sunday May 3rd, 2026</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Shelton Academy:</a:t>
            </a: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Monday May 4</a:t>
            </a:r>
            <a:r>
              <a:rPr kumimoji="0" lang="en-US" sz="2800" b="1" i="0" u="none" strike="noStrike" kern="1200" cap="none" spc="0" normalizeH="0" baseline="3000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Tuesday May 5</a:t>
            </a:r>
            <a:r>
              <a:rPr kumimoji="0" lang="en-US" sz="2800" b="1" i="0" u="none" strike="noStrike" kern="1200" cap="none" spc="0" normalizeH="0" baseline="3000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a:t>
            </a:r>
            <a:b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Wednesday May 6</a:t>
            </a:r>
            <a:r>
              <a:rPr kumimoji="0" lang="en-US" sz="28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2026</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descr="A white dove in fire&#10;&#10;AI-generated content may be incorrect.">
            <a:extLst>
              <a:ext uri="{FF2B5EF4-FFF2-40B4-BE49-F238E27FC236}">
                <a16:creationId xmlns:a16="http://schemas.microsoft.com/office/drawing/2014/main" id="{D1BFAA5D-B58F-F7A7-D1D3-153F29175210}"/>
              </a:ext>
            </a:extLst>
          </p:cNvPr>
          <p:cNvPicPr>
            <a:picLocks noChangeAspect="1"/>
          </p:cNvPicPr>
          <p:nvPr/>
        </p:nvPicPr>
        <p:blipFill>
          <a:blip r:embed="rId2">
            <a:extLst>
              <a:ext uri="{28A0092B-C50C-407E-A947-70E740481C1C}">
                <a14:useLocalDpi xmlns:a14="http://schemas.microsoft.com/office/drawing/2010/main" val="0"/>
              </a:ext>
            </a:extLst>
          </a:blip>
          <a:srcRect l="8854" r="3083"/>
          <a:stretch>
            <a:fillRect/>
          </a:stretch>
        </p:blipFill>
        <p:spPr>
          <a:xfrm>
            <a:off x="6253018" y="51670"/>
            <a:ext cx="5938981" cy="6829362"/>
          </a:xfrm>
          <a:prstGeom prst="rect">
            <a:avLst/>
          </a:prstGeom>
        </p:spPr>
      </p:pic>
    </p:spTree>
    <p:extLst>
      <p:ext uri="{BB962C8B-B14F-4D97-AF65-F5344CB8AC3E}">
        <p14:creationId xmlns:p14="http://schemas.microsoft.com/office/powerpoint/2010/main" val="1298324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751E69D-120B-482B-A656-1D144596A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9121344-589C-16D0-EF24-B5A0982286DC}"/>
              </a:ext>
            </a:extLst>
          </p:cNvPr>
          <p:cNvSpPr>
            <a:spLocks noGrp="1"/>
          </p:cNvSpPr>
          <p:nvPr>
            <p:ph type="body" sz="half" idx="2"/>
          </p:nvPr>
        </p:nvSpPr>
        <p:spPr>
          <a:xfrm>
            <a:off x="838201" y="735190"/>
            <a:ext cx="5257799" cy="2832355"/>
          </a:xfrm>
        </p:spPr>
        <p:txBody>
          <a:bodyPr vert="horz" lIns="91440" tIns="45720" rIns="91440" bIns="45720" rtlCol="0">
            <a:normAutofit/>
          </a:bodyPr>
          <a:lstStyle/>
          <a:p>
            <a:pPr marL="0" marR="0" indent="-228600" fontAlgn="base">
              <a:lnSpc>
                <a:spcPct val="100000"/>
              </a:lnSpc>
              <a:spcBef>
                <a:spcPts val="0"/>
              </a:spcBef>
              <a:spcAft>
                <a:spcPts val="600"/>
              </a:spcAft>
              <a:buFont typeface="Arial" panose="020B0604020202020204" pitchFamily="34" charset="0"/>
              <a:buChar char="•"/>
            </a:pPr>
            <a:r>
              <a:rPr lang="en-US" sz="1500" b="1" spc="-40" dirty="0">
                <a:solidFill>
                  <a:schemeClr val="tx1"/>
                </a:solidFill>
                <a:effectLst/>
                <a:highlight>
                  <a:srgbClr val="FFFFFF"/>
                </a:highlight>
              </a:rPr>
              <a:t>For Boys / Para </a:t>
            </a:r>
            <a:r>
              <a:rPr lang="en-US" sz="1500" b="1" spc="-40" dirty="0" err="1">
                <a:solidFill>
                  <a:schemeClr val="tx1"/>
                </a:solidFill>
                <a:effectLst/>
                <a:highlight>
                  <a:srgbClr val="FFFFFF"/>
                </a:highlight>
              </a:rPr>
              <a:t>Niños</a:t>
            </a:r>
            <a:r>
              <a:rPr lang="en-US" sz="1500" b="1" spc="-40" dirty="0">
                <a:solidFill>
                  <a:schemeClr val="tx1"/>
                </a:solidFill>
                <a:effectLst/>
                <a:highlight>
                  <a:srgbClr val="FFFFFF"/>
                </a:highlight>
              </a:rPr>
              <a:t>:</a:t>
            </a:r>
            <a:endParaRPr lang="en-US" sz="1500" dirty="0">
              <a:solidFill>
                <a:schemeClr val="tx1"/>
              </a:solidFill>
              <a:effectLst/>
              <a:highlight>
                <a:srgbClr val="FFFFFF"/>
              </a:highlight>
            </a:endParaRPr>
          </a:p>
          <a:p>
            <a:pPr marL="0" marR="0" indent="-228600" fontAlgn="base">
              <a:lnSpc>
                <a:spcPct val="100000"/>
              </a:lnSpc>
              <a:spcBef>
                <a:spcPts val="0"/>
              </a:spcBef>
              <a:spcAft>
                <a:spcPts val="600"/>
              </a:spcAft>
              <a:buFont typeface="Arial" panose="020B0604020202020204" pitchFamily="34" charset="0"/>
              <a:buChar char="•"/>
            </a:pPr>
            <a:r>
              <a:rPr lang="en-US" sz="1500" dirty="0">
                <a:solidFill>
                  <a:schemeClr val="tx1"/>
                </a:solidFill>
                <a:effectLst/>
                <a:highlight>
                  <a:srgbClr val="FFFFFF"/>
                </a:highlight>
              </a:rPr>
              <a:t> A) You will provide (</a:t>
            </a:r>
            <a:r>
              <a:rPr lang="en-US" sz="1500" dirty="0" err="1">
                <a:solidFill>
                  <a:schemeClr val="tx1"/>
                </a:solidFill>
                <a:effectLst/>
                <a:highlight>
                  <a:srgbClr val="FFFFFF"/>
                </a:highlight>
              </a:rPr>
              <a:t>Cosas</a:t>
            </a:r>
            <a:r>
              <a:rPr lang="en-US" sz="1500" dirty="0">
                <a:solidFill>
                  <a:schemeClr val="tx1"/>
                </a:solidFill>
                <a:effectLst/>
                <a:highlight>
                  <a:srgbClr val="FFFFFF"/>
                </a:highlight>
              </a:rPr>
              <a:t> que </a:t>
            </a:r>
            <a:r>
              <a:rPr lang="en-US" sz="1500" dirty="0" err="1">
                <a:solidFill>
                  <a:schemeClr val="tx1"/>
                </a:solidFill>
                <a:effectLst/>
                <a:highlight>
                  <a:srgbClr val="FFFFFF"/>
                </a:highlight>
              </a:rPr>
              <a:t>Uds</a:t>
            </a:r>
            <a:r>
              <a:rPr lang="en-US" sz="1500" dirty="0">
                <a:solidFill>
                  <a:schemeClr val="tx1"/>
                </a:solidFill>
                <a:effectLst/>
                <a:highlight>
                  <a:srgbClr val="FFFFFF"/>
                </a:highlight>
              </a:rPr>
              <a:t>. </a:t>
            </a:r>
            <a:r>
              <a:rPr lang="en-US" sz="1500" dirty="0" err="1">
                <a:solidFill>
                  <a:schemeClr val="tx1"/>
                </a:solidFill>
                <a:effectLst/>
                <a:highlight>
                  <a:srgbClr val="FFFFFF"/>
                </a:highlight>
              </a:rPr>
              <a:t>proveerán</a:t>
            </a:r>
            <a:r>
              <a:rPr lang="en-US" sz="1500" dirty="0">
                <a:solidFill>
                  <a:schemeClr val="tx1"/>
                </a:solidFill>
                <a:effectLst/>
                <a:highlight>
                  <a:srgbClr val="FFFFFF"/>
                </a:highlight>
              </a:rPr>
              <a:t>)</a:t>
            </a:r>
          </a:p>
          <a:p>
            <a:pPr marL="342900" marR="0" lvl="0" indent="-228600" fontAlgn="base">
              <a:lnSpc>
                <a:spcPct val="100000"/>
              </a:lnSpc>
              <a:spcBef>
                <a:spcPts val="0"/>
              </a:spcBef>
              <a:spcAft>
                <a:spcPts val="600"/>
              </a:spcAft>
              <a:buSzPts val="1000"/>
              <a:buFont typeface="Arial" panose="020B0604020202020204" pitchFamily="34" charset="0"/>
              <a:buChar char="•"/>
              <a:tabLst>
                <a:tab pos="457200" algn="l"/>
              </a:tabLst>
            </a:pPr>
            <a:r>
              <a:rPr lang="en-US" sz="1500" dirty="0">
                <a:solidFill>
                  <a:schemeClr val="tx1"/>
                </a:solidFill>
                <a:effectLst/>
                <a:highlight>
                  <a:srgbClr val="FFFFFF"/>
                </a:highlight>
              </a:rPr>
              <a:t>White long sleeve shirt / Camisa </a:t>
            </a:r>
            <a:r>
              <a:rPr lang="en-US" sz="1500" dirty="0" err="1">
                <a:solidFill>
                  <a:schemeClr val="tx1"/>
                </a:solidFill>
                <a:effectLst/>
                <a:highlight>
                  <a:srgbClr val="FFFFFF"/>
                </a:highlight>
              </a:rPr>
              <a:t>blanca</a:t>
            </a:r>
            <a:r>
              <a:rPr lang="en-US" sz="1500" dirty="0">
                <a:solidFill>
                  <a:schemeClr val="tx1"/>
                </a:solidFill>
                <a:effectLst/>
                <a:highlight>
                  <a:srgbClr val="FFFFFF"/>
                </a:highlight>
              </a:rPr>
              <a:t> de </a:t>
            </a:r>
            <a:r>
              <a:rPr lang="en-US" sz="1500" dirty="0" err="1">
                <a:solidFill>
                  <a:schemeClr val="tx1"/>
                </a:solidFill>
                <a:effectLst/>
                <a:highlight>
                  <a:srgbClr val="FFFFFF"/>
                </a:highlight>
              </a:rPr>
              <a:t>mangas</a:t>
            </a:r>
            <a:r>
              <a:rPr lang="en-US" sz="1500" dirty="0">
                <a:solidFill>
                  <a:schemeClr val="tx1"/>
                </a:solidFill>
                <a:effectLst/>
                <a:highlight>
                  <a:srgbClr val="FFFFFF"/>
                </a:highlight>
              </a:rPr>
              <a:t> </a:t>
            </a:r>
            <a:r>
              <a:rPr lang="en-US" sz="1500" dirty="0" err="1">
                <a:solidFill>
                  <a:schemeClr val="tx1"/>
                </a:solidFill>
                <a:effectLst/>
                <a:highlight>
                  <a:srgbClr val="FFFFFF"/>
                </a:highlight>
              </a:rPr>
              <a:t>largas</a:t>
            </a:r>
            <a:endParaRPr lang="en-US" sz="1500" dirty="0">
              <a:solidFill>
                <a:schemeClr val="tx1"/>
              </a:solidFill>
              <a:effectLst/>
              <a:highlight>
                <a:srgbClr val="FFFFFF"/>
              </a:highlight>
            </a:endParaRPr>
          </a:p>
          <a:p>
            <a:pPr marL="342900" marR="0" lvl="0" indent="-228600" fontAlgn="base">
              <a:lnSpc>
                <a:spcPct val="100000"/>
              </a:lnSpc>
              <a:spcBef>
                <a:spcPts val="0"/>
              </a:spcBef>
              <a:spcAft>
                <a:spcPts val="600"/>
              </a:spcAft>
              <a:buSzPts val="1000"/>
              <a:buFont typeface="Arial" panose="020B0604020202020204" pitchFamily="34" charset="0"/>
              <a:buChar char="•"/>
              <a:tabLst>
                <a:tab pos="457200" algn="l"/>
              </a:tabLst>
            </a:pPr>
            <a:r>
              <a:rPr lang="en-US" sz="1500" dirty="0">
                <a:solidFill>
                  <a:schemeClr val="tx1"/>
                </a:solidFill>
                <a:effectLst/>
                <a:highlight>
                  <a:srgbClr val="FFFFFF"/>
                </a:highlight>
              </a:rPr>
              <a:t>Blue or Black Pants / </a:t>
            </a:r>
            <a:r>
              <a:rPr lang="en-US" sz="1500" dirty="0" err="1">
                <a:solidFill>
                  <a:schemeClr val="tx1"/>
                </a:solidFill>
                <a:effectLst/>
                <a:highlight>
                  <a:srgbClr val="FFFFFF"/>
                </a:highlight>
              </a:rPr>
              <a:t>Pantalón</a:t>
            </a:r>
            <a:r>
              <a:rPr lang="en-US" sz="1500" dirty="0">
                <a:solidFill>
                  <a:schemeClr val="tx1"/>
                </a:solidFill>
                <a:effectLst/>
                <a:highlight>
                  <a:srgbClr val="FFFFFF"/>
                </a:highlight>
              </a:rPr>
              <a:t> </a:t>
            </a:r>
            <a:r>
              <a:rPr lang="en-US" sz="1500" dirty="0" err="1">
                <a:solidFill>
                  <a:schemeClr val="tx1"/>
                </a:solidFill>
                <a:effectLst/>
                <a:highlight>
                  <a:srgbClr val="FFFFFF"/>
                </a:highlight>
              </a:rPr>
              <a:t>azul</a:t>
            </a:r>
            <a:r>
              <a:rPr lang="en-US" sz="1500" dirty="0">
                <a:solidFill>
                  <a:schemeClr val="tx1"/>
                </a:solidFill>
                <a:effectLst/>
                <a:highlight>
                  <a:srgbClr val="FFFFFF"/>
                </a:highlight>
              </a:rPr>
              <a:t> o negro</a:t>
            </a:r>
          </a:p>
          <a:p>
            <a:pPr marL="342900" marR="0" lvl="0" indent="-228600" fontAlgn="base">
              <a:lnSpc>
                <a:spcPct val="100000"/>
              </a:lnSpc>
              <a:spcBef>
                <a:spcPts val="0"/>
              </a:spcBef>
              <a:spcAft>
                <a:spcPts val="600"/>
              </a:spcAft>
              <a:buSzPts val="1000"/>
              <a:buFont typeface="Arial" panose="020B0604020202020204" pitchFamily="34" charset="0"/>
              <a:buChar char="•"/>
              <a:tabLst>
                <a:tab pos="457200" algn="l"/>
              </a:tabLst>
            </a:pPr>
            <a:r>
              <a:rPr lang="en-US" sz="1500" dirty="0">
                <a:solidFill>
                  <a:schemeClr val="tx1"/>
                </a:solidFill>
                <a:effectLst/>
                <a:highlight>
                  <a:srgbClr val="FFFFFF"/>
                </a:highlight>
              </a:rPr>
              <a:t>-NO TIE- / NO CORBATA</a:t>
            </a:r>
          </a:p>
          <a:p>
            <a:pPr marL="0" marR="0" indent="-228600" fontAlgn="base">
              <a:lnSpc>
                <a:spcPct val="100000"/>
              </a:lnSpc>
              <a:spcBef>
                <a:spcPts val="0"/>
              </a:spcBef>
              <a:spcAft>
                <a:spcPts val="600"/>
              </a:spcAft>
              <a:buFont typeface="Arial" panose="020B0604020202020204" pitchFamily="34" charset="0"/>
              <a:buChar char="•"/>
            </a:pPr>
            <a:r>
              <a:rPr lang="en-US" sz="1500" dirty="0">
                <a:solidFill>
                  <a:schemeClr val="tx1"/>
                </a:solidFill>
                <a:effectLst/>
                <a:highlight>
                  <a:srgbClr val="FFFFFF"/>
                </a:highlight>
              </a:rPr>
              <a:t>B) We will provide (</a:t>
            </a:r>
            <a:r>
              <a:rPr lang="en-US" sz="1500" dirty="0" err="1">
                <a:solidFill>
                  <a:schemeClr val="tx1"/>
                </a:solidFill>
                <a:effectLst/>
                <a:highlight>
                  <a:srgbClr val="FFFFFF"/>
                </a:highlight>
              </a:rPr>
              <a:t>Cosas</a:t>
            </a:r>
            <a:r>
              <a:rPr lang="en-US" sz="1500" dirty="0">
                <a:solidFill>
                  <a:schemeClr val="tx1"/>
                </a:solidFill>
                <a:effectLst/>
                <a:highlight>
                  <a:srgbClr val="FFFFFF"/>
                </a:highlight>
              </a:rPr>
              <a:t> que </a:t>
            </a:r>
            <a:r>
              <a:rPr lang="en-US" sz="1500" dirty="0" err="1">
                <a:solidFill>
                  <a:schemeClr val="tx1"/>
                </a:solidFill>
                <a:effectLst/>
                <a:highlight>
                  <a:srgbClr val="FFFFFF"/>
                </a:highlight>
              </a:rPr>
              <a:t>nosotros</a:t>
            </a:r>
            <a:r>
              <a:rPr lang="en-US" sz="1500" dirty="0">
                <a:solidFill>
                  <a:schemeClr val="tx1"/>
                </a:solidFill>
                <a:effectLst/>
                <a:highlight>
                  <a:srgbClr val="FFFFFF"/>
                </a:highlight>
              </a:rPr>
              <a:t> </a:t>
            </a:r>
            <a:r>
              <a:rPr lang="en-US" sz="1500" dirty="0" err="1">
                <a:solidFill>
                  <a:schemeClr val="tx1"/>
                </a:solidFill>
                <a:effectLst/>
                <a:highlight>
                  <a:srgbClr val="FFFFFF"/>
                </a:highlight>
              </a:rPr>
              <a:t>proveeremos</a:t>
            </a:r>
            <a:r>
              <a:rPr lang="en-US" sz="1500" dirty="0">
                <a:solidFill>
                  <a:schemeClr val="tx1"/>
                </a:solidFill>
                <a:effectLst/>
                <a:highlight>
                  <a:srgbClr val="FFFFFF"/>
                </a:highlight>
              </a:rPr>
              <a:t>)</a:t>
            </a:r>
          </a:p>
          <a:p>
            <a:pPr marL="342900" marR="0" lvl="0" indent="-228600" fontAlgn="base">
              <a:lnSpc>
                <a:spcPct val="100000"/>
              </a:lnSpc>
              <a:spcBef>
                <a:spcPts val="0"/>
              </a:spcBef>
              <a:spcAft>
                <a:spcPts val="600"/>
              </a:spcAft>
              <a:buSzPts val="1000"/>
              <a:buFont typeface="Arial" panose="020B0604020202020204" pitchFamily="34" charset="0"/>
              <a:buChar char="•"/>
              <a:tabLst>
                <a:tab pos="457200" algn="l"/>
              </a:tabLst>
            </a:pPr>
            <a:r>
              <a:rPr lang="en-US" sz="1500" dirty="0">
                <a:solidFill>
                  <a:schemeClr val="tx1"/>
                </a:solidFill>
                <a:effectLst/>
                <a:highlight>
                  <a:srgbClr val="FFFFFF"/>
                </a:highlight>
              </a:rPr>
              <a:t>White Tie / </a:t>
            </a:r>
            <a:r>
              <a:rPr lang="en-US" sz="1500" dirty="0" err="1">
                <a:solidFill>
                  <a:schemeClr val="tx1"/>
                </a:solidFill>
                <a:effectLst/>
                <a:highlight>
                  <a:srgbClr val="FFFFFF"/>
                </a:highlight>
              </a:rPr>
              <a:t>Corbata</a:t>
            </a:r>
            <a:r>
              <a:rPr lang="en-US" sz="1500" dirty="0">
                <a:solidFill>
                  <a:schemeClr val="tx1"/>
                </a:solidFill>
                <a:effectLst/>
                <a:highlight>
                  <a:srgbClr val="FFFFFF"/>
                </a:highlight>
              </a:rPr>
              <a:t> Blanca</a:t>
            </a:r>
          </a:p>
          <a:p>
            <a:pPr marL="342900" marR="0" lvl="0" indent="-228600" fontAlgn="base">
              <a:lnSpc>
                <a:spcPct val="100000"/>
              </a:lnSpc>
              <a:spcBef>
                <a:spcPts val="0"/>
              </a:spcBef>
              <a:spcAft>
                <a:spcPts val="600"/>
              </a:spcAft>
              <a:buSzPts val="1000"/>
              <a:buFont typeface="Arial" panose="020B0604020202020204" pitchFamily="34" charset="0"/>
              <a:buChar char="•"/>
              <a:tabLst>
                <a:tab pos="457200" algn="l"/>
              </a:tabLst>
            </a:pPr>
            <a:r>
              <a:rPr lang="en-US" sz="1500" dirty="0">
                <a:solidFill>
                  <a:schemeClr val="tx1"/>
                </a:solidFill>
                <a:effectLst/>
                <a:highlight>
                  <a:srgbClr val="FFFFFF"/>
                </a:highlight>
              </a:rPr>
              <a:t>Arm Bow / </a:t>
            </a:r>
            <a:r>
              <a:rPr lang="en-US" sz="1500" dirty="0" err="1">
                <a:solidFill>
                  <a:schemeClr val="tx1"/>
                </a:solidFill>
                <a:effectLst/>
                <a:highlight>
                  <a:srgbClr val="FFFFFF"/>
                </a:highlight>
              </a:rPr>
              <a:t>Lazo</a:t>
            </a:r>
            <a:r>
              <a:rPr lang="en-US" sz="1500" dirty="0">
                <a:solidFill>
                  <a:schemeClr val="tx1"/>
                </a:solidFill>
                <a:effectLst/>
                <a:highlight>
                  <a:srgbClr val="FFFFFF"/>
                </a:highlight>
              </a:rPr>
              <a:t> de </a:t>
            </a:r>
            <a:r>
              <a:rPr lang="en-US" sz="1500" dirty="0" err="1">
                <a:solidFill>
                  <a:schemeClr val="tx1"/>
                </a:solidFill>
                <a:effectLst/>
                <a:highlight>
                  <a:srgbClr val="FFFFFF"/>
                </a:highlight>
              </a:rPr>
              <a:t>brazo</a:t>
            </a:r>
            <a:endParaRPr lang="en-US" sz="1500" dirty="0">
              <a:solidFill>
                <a:schemeClr val="tx1"/>
              </a:solidFill>
              <a:effectLst/>
              <a:highlight>
                <a:srgbClr val="FFFFFF"/>
              </a:highlight>
            </a:endParaRPr>
          </a:p>
        </p:txBody>
      </p:sp>
      <p:pic>
        <p:nvPicPr>
          <p:cNvPr id="6" name="Picture 5" descr="A picture containing person, lobster&#10;&#10;Description automatically generated">
            <a:extLst>
              <a:ext uri="{FF2B5EF4-FFF2-40B4-BE49-F238E27FC236}">
                <a16:creationId xmlns:a16="http://schemas.microsoft.com/office/drawing/2014/main" id="{DE6EF532-8CDC-0E19-131E-105EB6D99310}"/>
              </a:ext>
            </a:extLst>
          </p:cNvPr>
          <p:cNvPicPr>
            <a:picLocks noChangeAspect="1"/>
          </p:cNvPicPr>
          <p:nvPr/>
        </p:nvPicPr>
        <p:blipFill>
          <a:blip r:embed="rId2">
            <a:extLst>
              <a:ext uri="{28A0092B-C50C-407E-A947-70E740481C1C}">
                <a14:useLocalDpi xmlns:a14="http://schemas.microsoft.com/office/drawing/2010/main" val="0"/>
              </a:ext>
            </a:extLst>
          </a:blip>
          <a:srcRect l="22769" r="13648"/>
          <a:stretch/>
        </p:blipFill>
        <p:spPr>
          <a:xfrm>
            <a:off x="6578031" y="596644"/>
            <a:ext cx="5023783" cy="5658888"/>
          </a:xfrm>
          <a:prstGeom prst="rect">
            <a:avLst/>
          </a:prstGeom>
        </p:spPr>
      </p:pic>
      <p:sp>
        <p:nvSpPr>
          <p:cNvPr id="7" name="Title 1">
            <a:extLst>
              <a:ext uri="{FF2B5EF4-FFF2-40B4-BE49-F238E27FC236}">
                <a16:creationId xmlns:a16="http://schemas.microsoft.com/office/drawing/2014/main" id="{1B0766AF-E7AD-69FD-387C-A74C3971CE3C}"/>
              </a:ext>
            </a:extLst>
          </p:cNvPr>
          <p:cNvSpPr txBox="1">
            <a:spLocks/>
          </p:cNvSpPr>
          <p:nvPr/>
        </p:nvSpPr>
        <p:spPr>
          <a:xfrm>
            <a:off x="-1" y="4114338"/>
            <a:ext cx="6466939" cy="1507375"/>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pPr algn="ctr"/>
            <a:r>
              <a:rPr lang="en-US" b="1" dirty="0">
                <a:solidFill>
                  <a:srgbClr val="00B0F0"/>
                </a:solidFill>
                <a:latin typeface="+mj-lt"/>
                <a:ea typeface="+mj-ea"/>
                <a:cs typeface="+mj-cs"/>
              </a:rPr>
              <a:t>Dress Code for the First Communion Masses</a:t>
            </a:r>
          </a:p>
        </p:txBody>
      </p:sp>
    </p:spTree>
    <p:extLst>
      <p:ext uri="{BB962C8B-B14F-4D97-AF65-F5344CB8AC3E}">
        <p14:creationId xmlns:p14="http://schemas.microsoft.com/office/powerpoint/2010/main" val="3752831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E64F88-6D8A-46D7-973E-31061AF40E46}"/>
              </a:ext>
            </a:extLst>
          </p:cNvPr>
          <p:cNvSpPr/>
          <p:nvPr/>
        </p:nvSpPr>
        <p:spPr>
          <a:xfrm>
            <a:off x="1023457" y="707288"/>
            <a:ext cx="7104544" cy="5610447"/>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Dress Code - Código de Vestimenta</a:t>
            </a:r>
          </a:p>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400" cap="none" spc="0" normalizeH="0" baseline="0" noProof="0" dirty="0">
                <a:ln>
                  <a:noFill/>
                </a:ln>
                <a:solidFill>
                  <a:srgbClr val="A23C33">
                    <a:lumMod val="60000"/>
                    <a:lumOff val="40000"/>
                  </a:srgbClr>
                </a:solidFill>
                <a:effectLst/>
                <a:uLnTx/>
                <a:uFillTx/>
                <a:latin typeface="Gill Sans MT" panose="020B0502020104020203" pitchFamily="34" charset="0"/>
                <a:ea typeface="+mn-ea"/>
                <a:cs typeface="+mn-cs"/>
              </a:rPr>
              <a:t>FOR GIRLS</a:t>
            </a:r>
          </a:p>
          <a:p>
            <a:pPr marL="228600" marR="0" lvl="0" indent="-228600" algn="l" defTabSz="457200" rtl="0" eaLnBrk="1" fontAlgn="auto" latinLnBrk="0" hangingPunct="1">
              <a:lnSpc>
                <a:spcPct val="20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A) </a:t>
            </a:r>
            <a:r>
              <a:rPr kumimoji="0" lang="en-US" sz="1800" b="1"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You will provide (Uds. </a:t>
            </a:r>
            <a:r>
              <a:rPr kumimoji="0" lang="en-US" sz="1800" b="1"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proveerán</a:t>
            </a:r>
            <a:r>
              <a:rPr kumimoji="0" lang="en-US" sz="1800" b="1"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1143000" marR="0" lvl="2" indent="-228600" algn="l" defTabSz="457200" rtl="0" eaLnBrk="1" fontAlgn="auto" latinLnBrk="0" hangingPunct="1">
              <a:lnSpc>
                <a:spcPct val="20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First Communion Dress /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Vestido</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de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primera</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Comunión</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1143000" marR="0" lvl="2" indent="-228600" algn="l" defTabSz="457200" rtl="0" eaLnBrk="1" fontAlgn="auto" latinLnBrk="0" hangingPunct="1">
              <a:lnSpc>
                <a:spcPct val="20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White dress shoes /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Zapatitos</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blancos</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de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vestir</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1143000" marR="0" lvl="2" indent="-228600" algn="l" defTabSz="457200" rtl="0" eaLnBrk="1" fontAlgn="auto" latinLnBrk="0" hangingPunct="1">
              <a:lnSpc>
                <a:spcPct val="20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No veil  / Sin velo</a:t>
            </a:r>
          </a:p>
          <a:p>
            <a:pPr marL="1143000" marR="0" lvl="2" indent="-228600" algn="l" defTabSz="457200" rtl="0" eaLnBrk="1" fontAlgn="auto" latinLnBrk="0" hangingPunct="1">
              <a:lnSpc>
                <a:spcPct val="20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Ponytail /  Cabello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recogido</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228600" marR="0" lvl="0" indent="-228600" algn="l" defTabSz="457200" rtl="0" eaLnBrk="1" fontAlgn="auto" latinLnBrk="0" hangingPunct="1">
              <a:lnSpc>
                <a:spcPct val="20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B) </a:t>
            </a:r>
            <a:r>
              <a:rPr kumimoji="0" lang="en-US" sz="1800" b="1"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We will provide (</a:t>
            </a:r>
            <a:r>
              <a:rPr kumimoji="0" lang="en-US" sz="1800" b="1"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Nosotros</a:t>
            </a:r>
            <a:r>
              <a:rPr kumimoji="0" lang="en-US" sz="1800" b="1"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a:t>
            </a:r>
            <a:r>
              <a:rPr kumimoji="0" lang="en-US" sz="1800" b="1"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proveeremos</a:t>
            </a:r>
            <a:r>
              <a:rPr kumimoji="0" lang="en-US" sz="1800" b="1"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228600" marR="0" lvl="0" indent="-228600" algn="l" defTabSz="457200" rtl="0" eaLnBrk="1" fontAlgn="auto" latinLnBrk="0" hangingPunct="1">
              <a:lnSpc>
                <a:spcPct val="20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 Communion Crown / Corona de Primera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Comunión</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228600" marR="0" lvl="0" indent="-228600" algn="l" defTabSz="457200" rtl="0" eaLnBrk="1" fontAlgn="auto" latinLnBrk="0" hangingPunct="1">
              <a:lnSpc>
                <a:spcPct val="20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 A Holy Rosary</a:t>
            </a:r>
          </a:p>
        </p:txBody>
      </p:sp>
      <p:pic>
        <p:nvPicPr>
          <p:cNvPr id="10" name="Picture 9">
            <a:extLst>
              <a:ext uri="{FF2B5EF4-FFF2-40B4-BE49-F238E27FC236}">
                <a16:creationId xmlns:a16="http://schemas.microsoft.com/office/drawing/2014/main" id="{A3985DE6-913F-3B23-E224-E9860267E7A3}"/>
              </a:ext>
            </a:extLst>
          </p:cNvPr>
          <p:cNvPicPr>
            <a:picLocks noChangeAspect="1"/>
          </p:cNvPicPr>
          <p:nvPr/>
        </p:nvPicPr>
        <p:blipFill>
          <a:blip r:embed="rId2"/>
          <a:stretch>
            <a:fillRect/>
          </a:stretch>
        </p:blipFill>
        <p:spPr>
          <a:xfrm>
            <a:off x="8657947" y="839399"/>
            <a:ext cx="2510596" cy="5179202"/>
          </a:xfrm>
          <a:prstGeom prst="rect">
            <a:avLst/>
          </a:prstGeom>
        </p:spPr>
      </p:pic>
    </p:spTree>
    <p:extLst>
      <p:ext uri="{BB962C8B-B14F-4D97-AF65-F5344CB8AC3E}">
        <p14:creationId xmlns:p14="http://schemas.microsoft.com/office/powerpoint/2010/main" val="2447907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E64F88-6D8A-46D7-973E-31061AF40E46}"/>
              </a:ext>
            </a:extLst>
          </p:cNvPr>
          <p:cNvSpPr/>
          <p:nvPr/>
        </p:nvSpPr>
        <p:spPr>
          <a:xfrm>
            <a:off x="4780031" y="650988"/>
            <a:ext cx="6679254" cy="861774"/>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Dress Code - Código de Vestimenta</a:t>
            </a: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p:txBody>
      </p:sp>
      <p:sp>
        <p:nvSpPr>
          <p:cNvPr id="4" name="TextBox 3">
            <a:extLst>
              <a:ext uri="{FF2B5EF4-FFF2-40B4-BE49-F238E27FC236}">
                <a16:creationId xmlns:a16="http://schemas.microsoft.com/office/drawing/2014/main" id="{8F8D0098-A72C-7C8E-2046-296F5ECCB28B}"/>
              </a:ext>
            </a:extLst>
          </p:cNvPr>
          <p:cNvSpPr txBox="1"/>
          <p:nvPr/>
        </p:nvSpPr>
        <p:spPr>
          <a:xfrm>
            <a:off x="4683263" y="1102538"/>
            <a:ext cx="6872791" cy="4798686"/>
          </a:xfrm>
          <a:prstGeom prst="rect">
            <a:avLst/>
          </a:prstGeom>
          <a:noFill/>
        </p:spPr>
        <p:txBody>
          <a:bodyPr wrap="square">
            <a:spAutoFit/>
          </a:bodyPr>
          <a:lstStyle/>
          <a:p>
            <a:pPr marL="228600" marR="0" lvl="0" indent="-22860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400" cap="none" spc="0" normalizeH="0" baseline="0" noProof="0" dirty="0">
                <a:ln>
                  <a:noFill/>
                </a:ln>
                <a:solidFill>
                  <a:srgbClr val="44709D">
                    <a:lumMod val="75000"/>
                  </a:srgbClr>
                </a:solidFill>
                <a:effectLst/>
                <a:uLnTx/>
                <a:uFillTx/>
                <a:latin typeface="Gill Sans MT" panose="020B0502020104020203" pitchFamily="34" charset="0"/>
                <a:ea typeface="+mn-ea"/>
                <a:cs typeface="+mn-cs"/>
              </a:rPr>
              <a:t>FOR BOYS</a:t>
            </a:r>
          </a:p>
          <a:p>
            <a:pPr marL="228600" marR="0" lvl="0" indent="-2286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A) </a:t>
            </a:r>
            <a:r>
              <a:rPr kumimoji="0" lang="en-US" sz="1800" b="1"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You will provide (Uds. </a:t>
            </a:r>
            <a:r>
              <a:rPr kumimoji="0" lang="en-US" sz="1800" b="1"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proveerán</a:t>
            </a:r>
            <a:r>
              <a:rPr kumimoji="0" lang="en-US" sz="1800" b="1"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1143000" marR="0" lvl="2" indent="-2286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White long sleeve shirt / Camisa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blanca</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de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mangas</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largas</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1143000" marR="0" lvl="2" indent="-2286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Blue or Black Pants and dress shoes /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Pantalón</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azul</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o negro y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zapatos</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de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vestir</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(no tennis – no sneakers)</a:t>
            </a:r>
          </a:p>
          <a:p>
            <a:pPr marL="1143000" marR="0" lvl="2" indent="-2286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No tie – No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Corbata</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228600" marR="0" lvl="0" indent="-2286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B) </a:t>
            </a:r>
            <a:r>
              <a:rPr kumimoji="0" lang="en-US" sz="1800" b="1"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We will provide (</a:t>
            </a:r>
            <a:r>
              <a:rPr kumimoji="0" lang="en-US" sz="1800" b="1"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Nosotros</a:t>
            </a:r>
            <a:r>
              <a:rPr kumimoji="0" lang="en-US" sz="1800" b="1"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a:t>
            </a:r>
            <a:r>
              <a:rPr kumimoji="0" lang="en-US" sz="1800" b="1"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proveeremos</a:t>
            </a:r>
            <a:r>
              <a:rPr kumimoji="0" lang="en-US" sz="1800" b="1"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1143000" marR="0" lvl="2" indent="-2286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White Tie /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Corbata</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Blanca </a:t>
            </a:r>
          </a:p>
          <a:p>
            <a:pPr marL="1143000" marR="0" lvl="2" indent="-2286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Arm Bow /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Lazo</a:t>
            </a: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de </a:t>
            </a:r>
            <a:r>
              <a:rPr kumimoji="0" lang="en-US" sz="1800" b="0" i="0" u="none" strike="noStrike" kern="1400" cap="none" spc="0" normalizeH="0" baseline="0" noProof="0" dirty="0" err="1">
                <a:ln>
                  <a:noFill/>
                </a:ln>
                <a:solidFill>
                  <a:srgbClr val="000000"/>
                </a:solidFill>
                <a:effectLst/>
                <a:uLnTx/>
                <a:uFillTx/>
                <a:latin typeface="Gill Sans MT" panose="020B0502020104020203" pitchFamily="34" charset="0"/>
                <a:ea typeface="+mn-ea"/>
                <a:cs typeface="+mn-cs"/>
              </a:rPr>
              <a:t>brazo</a:t>
            </a: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a:p>
            <a:pPr marL="1143000" marR="0" lvl="2" indent="-2286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rPr>
              <a:t>· A Holy Rosary</a:t>
            </a:r>
          </a:p>
        </p:txBody>
      </p:sp>
      <p:pic>
        <p:nvPicPr>
          <p:cNvPr id="8" name="Picture 7">
            <a:extLst>
              <a:ext uri="{FF2B5EF4-FFF2-40B4-BE49-F238E27FC236}">
                <a16:creationId xmlns:a16="http://schemas.microsoft.com/office/drawing/2014/main" id="{B3544E08-D024-1218-7956-B7FE5C552D01}"/>
              </a:ext>
            </a:extLst>
          </p:cNvPr>
          <p:cNvPicPr>
            <a:picLocks noChangeAspect="1"/>
          </p:cNvPicPr>
          <p:nvPr/>
        </p:nvPicPr>
        <p:blipFill>
          <a:blip r:embed="rId2"/>
          <a:stretch>
            <a:fillRect/>
          </a:stretch>
        </p:blipFill>
        <p:spPr>
          <a:xfrm>
            <a:off x="822879" y="765288"/>
            <a:ext cx="3519575" cy="5399348"/>
          </a:xfrm>
          <a:prstGeom prst="rect">
            <a:avLst/>
          </a:prstGeom>
        </p:spPr>
      </p:pic>
    </p:spTree>
    <p:extLst>
      <p:ext uri="{BB962C8B-B14F-4D97-AF65-F5344CB8AC3E}">
        <p14:creationId xmlns:p14="http://schemas.microsoft.com/office/powerpoint/2010/main" val="3849109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E64F88-6D8A-46D7-973E-31061AF40E46}"/>
              </a:ext>
            </a:extLst>
          </p:cNvPr>
          <p:cNvSpPr/>
          <p:nvPr/>
        </p:nvSpPr>
        <p:spPr>
          <a:xfrm>
            <a:off x="723900" y="650988"/>
            <a:ext cx="10735385" cy="861774"/>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Dress Code - Código de Vestimenta</a:t>
            </a: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400" cap="none" spc="0" normalizeH="0" baseline="0" noProof="0" dirty="0">
              <a:ln>
                <a:noFill/>
              </a:ln>
              <a:solidFill>
                <a:srgbClr val="000000"/>
              </a:solidFill>
              <a:effectLst/>
              <a:uLnTx/>
              <a:uFillTx/>
              <a:latin typeface="Gill Sans MT" panose="020B0502020104020203" pitchFamily="34" charset="0"/>
              <a:ea typeface="+mn-ea"/>
              <a:cs typeface="+mn-cs"/>
            </a:endParaRPr>
          </a:p>
        </p:txBody>
      </p:sp>
      <p:pic>
        <p:nvPicPr>
          <p:cNvPr id="3" name="Picture 2" descr="A person and person posing for a picture&#10;&#10;Description automatically generated with medium confidence">
            <a:extLst>
              <a:ext uri="{FF2B5EF4-FFF2-40B4-BE49-F238E27FC236}">
                <a16:creationId xmlns:a16="http://schemas.microsoft.com/office/drawing/2014/main" id="{3EEBD5CC-4985-8C8C-F390-949BD07BBD5C}"/>
              </a:ext>
            </a:extLst>
          </p:cNvPr>
          <p:cNvPicPr>
            <a:picLocks noChangeAspect="1"/>
          </p:cNvPicPr>
          <p:nvPr/>
        </p:nvPicPr>
        <p:blipFill>
          <a:blip r:embed="rId2"/>
          <a:stretch>
            <a:fillRect/>
          </a:stretch>
        </p:blipFill>
        <p:spPr>
          <a:xfrm>
            <a:off x="952441" y="1237950"/>
            <a:ext cx="3428870" cy="4799867"/>
          </a:xfrm>
          <a:prstGeom prst="rect">
            <a:avLst/>
          </a:prstGeom>
        </p:spPr>
      </p:pic>
      <p:pic>
        <p:nvPicPr>
          <p:cNvPr id="5" name="Picture 4" descr="A person and person posing for a picture&#10;&#10;Description automatically generated with medium confidence">
            <a:extLst>
              <a:ext uri="{FF2B5EF4-FFF2-40B4-BE49-F238E27FC236}">
                <a16:creationId xmlns:a16="http://schemas.microsoft.com/office/drawing/2014/main" id="{11641465-6060-DF13-EFA8-CF994FD5B959}"/>
              </a:ext>
            </a:extLst>
          </p:cNvPr>
          <p:cNvPicPr>
            <a:picLocks noChangeAspect="1"/>
          </p:cNvPicPr>
          <p:nvPr/>
        </p:nvPicPr>
        <p:blipFill>
          <a:blip r:embed="rId3"/>
          <a:stretch>
            <a:fillRect/>
          </a:stretch>
        </p:blipFill>
        <p:spPr>
          <a:xfrm>
            <a:off x="7810500" y="1237950"/>
            <a:ext cx="3428870" cy="4800054"/>
          </a:xfrm>
          <a:prstGeom prst="rect">
            <a:avLst/>
          </a:prstGeom>
        </p:spPr>
      </p:pic>
      <p:pic>
        <p:nvPicPr>
          <p:cNvPr id="7" name="Picture 6" descr="A person and person posing for a picture&#10;&#10;Description automatically generated with low confidence">
            <a:extLst>
              <a:ext uri="{FF2B5EF4-FFF2-40B4-BE49-F238E27FC236}">
                <a16:creationId xmlns:a16="http://schemas.microsoft.com/office/drawing/2014/main" id="{C2CA5BEB-C386-7D15-B759-B15B64D3491E}"/>
              </a:ext>
            </a:extLst>
          </p:cNvPr>
          <p:cNvPicPr>
            <a:picLocks noChangeAspect="1"/>
          </p:cNvPicPr>
          <p:nvPr/>
        </p:nvPicPr>
        <p:blipFill>
          <a:blip r:embed="rId4"/>
          <a:stretch>
            <a:fillRect/>
          </a:stretch>
        </p:blipFill>
        <p:spPr>
          <a:xfrm>
            <a:off x="4381749" y="1237950"/>
            <a:ext cx="3428751" cy="4799867"/>
          </a:xfrm>
          <a:prstGeom prst="rect">
            <a:avLst/>
          </a:prstGeom>
        </p:spPr>
      </p:pic>
    </p:spTree>
    <p:extLst>
      <p:ext uri="{BB962C8B-B14F-4D97-AF65-F5344CB8AC3E}">
        <p14:creationId xmlns:p14="http://schemas.microsoft.com/office/powerpoint/2010/main" val="3810620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A098B543-A2D2-380B-297D-0C6AD6F48E3B}"/>
              </a:ext>
            </a:extLst>
          </p:cNvPr>
          <p:cNvPicPr>
            <a:picLocks noChangeAspect="1"/>
          </p:cNvPicPr>
          <p:nvPr/>
        </p:nvPicPr>
        <p:blipFill>
          <a:blip r:embed="rId2"/>
          <a:stretch>
            <a:fillRect/>
          </a:stretch>
        </p:blipFill>
        <p:spPr>
          <a:xfrm>
            <a:off x="141806" y="154005"/>
            <a:ext cx="8409693" cy="4982741"/>
          </a:xfrm>
          <a:prstGeom prst="rect">
            <a:avLst/>
          </a:prstGeom>
        </p:spPr>
      </p:pic>
      <p:sp>
        <p:nvSpPr>
          <p:cNvPr id="2" name="Title 1">
            <a:extLst>
              <a:ext uri="{FF2B5EF4-FFF2-40B4-BE49-F238E27FC236}">
                <a16:creationId xmlns:a16="http://schemas.microsoft.com/office/drawing/2014/main" id="{AEE9E8A2-0F39-B86A-A7E0-ACC3F6A917C8}"/>
              </a:ext>
            </a:extLst>
          </p:cNvPr>
          <p:cNvSpPr>
            <a:spLocks noGrp="1"/>
          </p:cNvSpPr>
          <p:nvPr>
            <p:ph type="title"/>
          </p:nvPr>
        </p:nvSpPr>
        <p:spPr>
          <a:xfrm>
            <a:off x="7757839" y="596644"/>
            <a:ext cx="3748361" cy="2798746"/>
          </a:xfrm>
          <a:noFill/>
        </p:spPr>
        <p:txBody>
          <a:bodyPr anchor="ctr">
            <a:normAutofit fontScale="90000"/>
          </a:bodyPr>
          <a:lstStyle/>
          <a:p>
            <a:pPr algn="ctr"/>
            <a:r>
              <a:rPr lang="en-US" sz="6000" dirty="0"/>
              <a:t>Parent’s Handbook</a:t>
            </a:r>
          </a:p>
        </p:txBody>
      </p:sp>
      <p:sp>
        <p:nvSpPr>
          <p:cNvPr id="3" name="Content Placeholder 2">
            <a:extLst>
              <a:ext uri="{FF2B5EF4-FFF2-40B4-BE49-F238E27FC236}">
                <a16:creationId xmlns:a16="http://schemas.microsoft.com/office/drawing/2014/main" id="{2597353A-8EA2-FD6E-B134-0BFD69C5522D}"/>
              </a:ext>
            </a:extLst>
          </p:cNvPr>
          <p:cNvSpPr>
            <a:spLocks noGrp="1"/>
          </p:cNvSpPr>
          <p:nvPr>
            <p:ph idx="1"/>
          </p:nvPr>
        </p:nvSpPr>
        <p:spPr>
          <a:xfrm>
            <a:off x="7632072" y="3087233"/>
            <a:ext cx="3992578" cy="1186384"/>
          </a:xfrm>
        </p:spPr>
        <p:txBody>
          <a:bodyPr>
            <a:normAutofit/>
          </a:bodyPr>
          <a:lstStyle/>
          <a:p>
            <a:pPr marL="0" marR="0" lvl="0" indent="0" algn="ctr">
              <a:spcBef>
                <a:spcPts val="0"/>
              </a:spcBef>
              <a:spcAft>
                <a:spcPts val="0"/>
              </a:spcAft>
              <a:buClr>
                <a:srgbClr val="000000"/>
              </a:buClr>
              <a:buNone/>
            </a:pPr>
            <a:r>
              <a:rPr lang="en-US" sz="3200" b="1" u="none" strike="noStrike" dirty="0">
                <a:effectLst/>
                <a:latin typeface="Times New Roman" panose="02020603050405020304" pitchFamily="18" charset="0"/>
                <a:ea typeface="Calibri" panose="020F0502020204030204" pitchFamily="34" charset="0"/>
              </a:rPr>
              <a:t>Por favor </a:t>
            </a:r>
            <a:r>
              <a:rPr lang="en-US" sz="3200" b="1" u="none" strike="noStrike" dirty="0" err="1">
                <a:effectLst/>
                <a:latin typeface="Times New Roman" panose="02020603050405020304" pitchFamily="18" charset="0"/>
                <a:ea typeface="Calibri" panose="020F0502020204030204" pitchFamily="34" charset="0"/>
              </a:rPr>
              <a:t>leerlo</a:t>
            </a:r>
            <a:endParaRPr lang="en-US" sz="3200" b="1" u="none" strike="noStrike" dirty="0">
              <a:effectLst/>
              <a:latin typeface="Times New Roman" panose="02020603050405020304" pitchFamily="18" charset="0"/>
              <a:ea typeface="Calibri" panose="020F0502020204030204" pitchFamily="34" charset="0"/>
            </a:endParaRPr>
          </a:p>
          <a:p>
            <a:pPr marL="0" marR="0" lvl="0" indent="0" algn="ctr">
              <a:spcBef>
                <a:spcPts val="0"/>
              </a:spcBef>
              <a:spcAft>
                <a:spcPts val="0"/>
              </a:spcAft>
              <a:buClr>
                <a:srgbClr val="000000"/>
              </a:buClr>
              <a:buNone/>
            </a:pPr>
            <a:r>
              <a:rPr lang="en-US" sz="3200" b="1" u="none" strike="noStrike" dirty="0">
                <a:effectLst/>
                <a:latin typeface="Times New Roman" panose="02020603050405020304" pitchFamily="18" charset="0"/>
                <a:ea typeface="Calibri" panose="020F0502020204030204" pitchFamily="34" charset="0"/>
              </a:rPr>
              <a:t>Please read it</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10" name="TextBox 9">
            <a:extLst>
              <a:ext uri="{FF2B5EF4-FFF2-40B4-BE49-F238E27FC236}">
                <a16:creationId xmlns:a16="http://schemas.microsoft.com/office/drawing/2014/main" id="{E3B08772-1A37-8E70-8C8E-03036003F007}"/>
              </a:ext>
            </a:extLst>
          </p:cNvPr>
          <p:cNvSpPr txBox="1"/>
          <p:nvPr/>
        </p:nvSpPr>
        <p:spPr>
          <a:xfrm>
            <a:off x="1619157" y="5595247"/>
            <a:ext cx="8953686" cy="523220"/>
          </a:xfrm>
          <a:prstGeom prst="rect">
            <a:avLst/>
          </a:prstGeom>
          <a:noFill/>
        </p:spPr>
        <p:txBody>
          <a:bodyPr wrap="square">
            <a:spAutoFit/>
          </a:bodyPr>
          <a:lstStyle/>
          <a:p>
            <a:pPr marL="17145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hlinkClick r:id="rId3"/>
              </a:rPr>
              <a:t>http://guadalupedoral.info/forparents/parent-handbook/</a:t>
            </a:r>
            <a:endPar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955194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E64F88-6D8A-46D7-973E-31061AF40E46}"/>
              </a:ext>
            </a:extLst>
          </p:cNvPr>
          <p:cNvSpPr/>
          <p:nvPr/>
        </p:nvSpPr>
        <p:spPr>
          <a:xfrm>
            <a:off x="1090569" y="707288"/>
            <a:ext cx="10242958" cy="5878532"/>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Dress Code - Código de Vestimenta</a:t>
            </a:r>
          </a:p>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400" cap="none" spc="0" normalizeH="0" baseline="0" noProof="0" dirty="0">
                <a:ln>
                  <a:noFill/>
                </a:ln>
                <a:solidFill>
                  <a:srgbClr val="3C9770">
                    <a:lumMod val="75000"/>
                  </a:srgbClr>
                </a:solidFill>
                <a:effectLst/>
                <a:uLnTx/>
                <a:uFillTx/>
                <a:latin typeface="Gill Sans MT" panose="020B0502020104020203" pitchFamily="34" charset="0"/>
                <a:ea typeface="+mn-ea"/>
                <a:cs typeface="+mn-cs"/>
              </a:rPr>
              <a:t>FOR PARENTS AND GUESTS</a:t>
            </a: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400" cap="none" spc="0" normalizeH="0" baseline="0" noProof="0" dirty="0">
              <a:ln>
                <a:noFill/>
              </a:ln>
              <a:solidFill>
                <a:srgbClr val="A23C33">
                  <a:lumMod val="60000"/>
                  <a:lumOff val="40000"/>
                </a:srgbClr>
              </a:solidFill>
              <a:effectLst/>
              <a:uLnTx/>
              <a:uFillTx/>
              <a:latin typeface="Gill Sans MT" panose="020B0502020104020203" pitchFamily="34" charset="0"/>
              <a:ea typeface="+mn-ea"/>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9770">
                    <a:lumMod val="75000"/>
                  </a:srgbClr>
                </a:solidFill>
                <a:effectLst/>
                <a:uLnTx/>
                <a:uFillTx/>
                <a:latin typeface="Gill Sans MT" panose="020B0502020104020203" pitchFamily="34" charset="0"/>
                <a:ea typeface="+mn-ea"/>
                <a:cs typeface="+mn-cs"/>
              </a:rPr>
              <a:t>Women and girls </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Should wear dresses or skirts that cover the knee completely when sitting or standing.</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Women and girls can wear pants and blouse, if they prefer.</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Since it is a First Communion, a white color dress would be more appropriate</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9770">
                    <a:lumMod val="75000"/>
                  </a:srgbClr>
                </a:solidFill>
                <a:effectLst/>
                <a:uLnTx/>
                <a:uFillTx/>
                <a:latin typeface="Gill Sans MT" panose="020B0502020104020203" pitchFamily="34" charset="0"/>
                <a:ea typeface="+mn-ea"/>
                <a:cs typeface="+mn-cs"/>
              </a:rPr>
              <a:t>Men and boys </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Should wear suit coats and tie. </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9770">
                    <a:lumMod val="75000"/>
                  </a:srgbClr>
                </a:solidFill>
                <a:effectLst/>
                <a:uLnTx/>
                <a:uFillTx/>
                <a:latin typeface="Gill Sans MT" panose="020B0502020104020203" pitchFamily="34" charset="0"/>
                <a:ea typeface="+mn-ea"/>
                <a:cs typeface="+mn-cs"/>
              </a:rPr>
              <a:t>Do not, please were</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Lacks, shorts, sleeveless, tight or low-cut clothing or dresses with long cuts or slits are to be avoided.</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Jeans or short sport pants.</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Tennis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3" name="TextBox 2">
            <a:extLst>
              <a:ext uri="{FF2B5EF4-FFF2-40B4-BE49-F238E27FC236}">
                <a16:creationId xmlns:a16="http://schemas.microsoft.com/office/drawing/2014/main" id="{A8530128-0A1D-3926-8EC9-E73CD34FAF1B}"/>
              </a:ext>
            </a:extLst>
          </p:cNvPr>
          <p:cNvSpPr txBox="1"/>
          <p:nvPr/>
        </p:nvSpPr>
        <p:spPr>
          <a:xfrm rot="1098592">
            <a:off x="7357145" y="4093828"/>
            <a:ext cx="33807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Garamond" panose="02020404030301010803"/>
                <a:ea typeface="+mn-ea"/>
                <a:cs typeface="+mn-cs"/>
              </a:rPr>
              <a:t>Formal Church Attire</a:t>
            </a:r>
          </a:p>
        </p:txBody>
      </p:sp>
    </p:spTree>
    <p:extLst>
      <p:ext uri="{BB962C8B-B14F-4D97-AF65-F5344CB8AC3E}">
        <p14:creationId xmlns:p14="http://schemas.microsoft.com/office/powerpoint/2010/main" val="548565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E64F88-6D8A-46D7-973E-31061AF40E46}"/>
              </a:ext>
            </a:extLst>
          </p:cNvPr>
          <p:cNvSpPr/>
          <p:nvPr/>
        </p:nvSpPr>
        <p:spPr>
          <a:xfrm>
            <a:off x="1090569" y="707288"/>
            <a:ext cx="10242958" cy="1292662"/>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Dress Code - Código de Vestimenta</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s-E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pic>
        <p:nvPicPr>
          <p:cNvPr id="4" name="Picture 3" descr="A person and person posing for a picture&#10;&#10;Description automatically generated with low confidence">
            <a:extLst>
              <a:ext uri="{FF2B5EF4-FFF2-40B4-BE49-F238E27FC236}">
                <a16:creationId xmlns:a16="http://schemas.microsoft.com/office/drawing/2014/main" id="{7EABD99D-EF44-290D-2F3D-ED15345142C3}"/>
              </a:ext>
            </a:extLst>
          </p:cNvPr>
          <p:cNvPicPr>
            <a:picLocks noChangeAspect="1"/>
          </p:cNvPicPr>
          <p:nvPr/>
        </p:nvPicPr>
        <p:blipFill>
          <a:blip r:embed="rId2"/>
          <a:stretch>
            <a:fillRect/>
          </a:stretch>
        </p:blipFill>
        <p:spPr>
          <a:xfrm>
            <a:off x="4473405" y="1353617"/>
            <a:ext cx="3260653" cy="4564581"/>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C02CE2FB-048F-F4A4-89C3-527DF332F18B}"/>
              </a:ext>
            </a:extLst>
          </p:cNvPr>
          <p:cNvPicPr>
            <a:picLocks noChangeAspect="1"/>
          </p:cNvPicPr>
          <p:nvPr/>
        </p:nvPicPr>
        <p:blipFill>
          <a:blip r:embed="rId3"/>
          <a:stretch>
            <a:fillRect/>
          </a:stretch>
        </p:blipFill>
        <p:spPr>
          <a:xfrm>
            <a:off x="7856751" y="1353617"/>
            <a:ext cx="3260293" cy="4564581"/>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863D9B3E-D432-8718-B192-AAF788467FEF}"/>
              </a:ext>
            </a:extLst>
          </p:cNvPr>
          <p:cNvPicPr>
            <a:picLocks noChangeAspect="1"/>
          </p:cNvPicPr>
          <p:nvPr/>
        </p:nvPicPr>
        <p:blipFill>
          <a:blip r:embed="rId4"/>
          <a:stretch>
            <a:fillRect/>
          </a:stretch>
        </p:blipFill>
        <p:spPr>
          <a:xfrm>
            <a:off x="1090569" y="1353619"/>
            <a:ext cx="3260144" cy="4564581"/>
          </a:xfrm>
          <a:prstGeom prst="rect">
            <a:avLst/>
          </a:prstGeom>
        </p:spPr>
      </p:pic>
    </p:spTree>
    <p:extLst>
      <p:ext uri="{BB962C8B-B14F-4D97-AF65-F5344CB8AC3E}">
        <p14:creationId xmlns:p14="http://schemas.microsoft.com/office/powerpoint/2010/main" val="2720212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0E715C-F220-8939-D0BC-773DDD336665}"/>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DDE4987-D33A-83B8-CE08-8F782D6BB336}"/>
              </a:ext>
            </a:extLst>
          </p:cNvPr>
          <p:cNvSpPr txBox="1"/>
          <p:nvPr/>
        </p:nvSpPr>
        <p:spPr>
          <a:xfrm>
            <a:off x="630936" y="630936"/>
            <a:ext cx="3599688" cy="146304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tab pos="457200" algn="l"/>
              </a:tabLst>
              <a:defRPr/>
            </a:pPr>
            <a:r>
              <a:rPr kumimoji="0" lang="en-US" sz="4800" b="1" i="0" u="none" strike="noStrike" kern="1200" cap="none" spc="0" normalizeH="0" baseline="0" noProof="0">
                <a:ln>
                  <a:noFill/>
                </a:ln>
                <a:solidFill>
                  <a:srgbClr val="FFFFFF"/>
                </a:solidFill>
                <a:effectLst/>
                <a:uLnTx/>
                <a:uFillTx/>
                <a:latin typeface="Aptos Display" panose="02110004020202020204"/>
                <a:ea typeface="+mn-ea"/>
                <a:cs typeface="+mn-cs"/>
              </a:rPr>
              <a:t>Photo &amp; Video</a:t>
            </a:r>
          </a:p>
        </p:txBody>
      </p:sp>
      <p:sp>
        <p:nvSpPr>
          <p:cNvPr id="19"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009D1624-C7AD-55E7-1643-2FD208498831}"/>
              </a:ext>
            </a:extLst>
          </p:cNvPr>
          <p:cNvSpPr txBox="1"/>
          <p:nvPr/>
        </p:nvSpPr>
        <p:spPr>
          <a:xfrm>
            <a:off x="4474462" y="630936"/>
            <a:ext cx="7074409" cy="1463040"/>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ptos" panose="02110004020202020204"/>
                <a:ea typeface="+mn-ea"/>
                <a:cs typeface="+mn-cs"/>
              </a:rPr>
              <a:t>All the information will be available by November 1</a:t>
            </a:r>
            <a:r>
              <a:rPr kumimoji="0" lang="en-US" sz="2200" b="0" i="0" u="none" strike="noStrike" kern="1200" cap="none" spc="0" normalizeH="0" baseline="30000" noProof="0" dirty="0">
                <a:ln>
                  <a:noFill/>
                </a:ln>
                <a:solidFill>
                  <a:srgbClr val="FFFFFF"/>
                </a:solidFill>
                <a:effectLst/>
                <a:uLnTx/>
                <a:uFillTx/>
                <a:latin typeface="Aptos" panose="02110004020202020204"/>
                <a:ea typeface="+mn-ea"/>
                <a:cs typeface="+mn-cs"/>
              </a:rPr>
              <a:t>st</a:t>
            </a:r>
            <a:r>
              <a:rPr kumimoji="0" lang="en-US" sz="2200" b="0" i="0" u="none" strike="noStrike" kern="1200" cap="none" spc="0" normalizeH="0" baseline="0" noProof="0" dirty="0">
                <a:ln>
                  <a:noFill/>
                </a:ln>
                <a:solidFill>
                  <a:srgbClr val="FFFFFF"/>
                </a:solidFill>
                <a:effectLst/>
                <a:uLnTx/>
                <a:uFillTx/>
                <a:latin typeface="Aptos" panose="02110004020202020204"/>
                <a:ea typeface="+mn-ea"/>
                <a:cs typeface="+mn-cs"/>
              </a:rPr>
              <a:t> in this link: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sng" strike="noStrike" kern="1200" cap="none" spc="0" normalizeH="0" baseline="0" noProof="0" dirty="0">
                <a:ln>
                  <a:noFill/>
                </a:ln>
                <a:solidFill>
                  <a:srgbClr val="FFFFFF"/>
                </a:solidFill>
                <a:effectLst/>
                <a:uLnTx/>
                <a:uFillTx/>
                <a:latin typeface="Aptos" panose="02110004020202020204"/>
                <a:ea typeface="+mn-ea"/>
                <a:cs typeface="+mn-cs"/>
              </a:rPr>
              <a:t>www.guadalupedoral.info/forparents/photography/</a:t>
            </a:r>
            <a:endParaRPr kumimoji="0" lang="en-US" sz="22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3C7CD34C-EA22-A0A5-2EC9-8F45871690AB}"/>
              </a:ext>
            </a:extLst>
          </p:cNvPr>
          <p:cNvPicPr>
            <a:picLocks noChangeAspect="1"/>
          </p:cNvPicPr>
          <p:nvPr/>
        </p:nvPicPr>
        <p:blipFill>
          <a:blip r:embed="rId2"/>
          <a:stretch>
            <a:fillRect/>
          </a:stretch>
        </p:blipFill>
        <p:spPr>
          <a:xfrm>
            <a:off x="715334" y="2971800"/>
            <a:ext cx="10749140" cy="3278488"/>
          </a:xfrm>
          <a:prstGeom prst="rect">
            <a:avLst/>
          </a:prstGeom>
        </p:spPr>
      </p:pic>
    </p:spTree>
    <p:extLst>
      <p:ext uri="{BB962C8B-B14F-4D97-AF65-F5344CB8AC3E}">
        <p14:creationId xmlns:p14="http://schemas.microsoft.com/office/powerpoint/2010/main" val="3394409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C534-82D3-E831-6164-70C0E4ADBAAF}"/>
              </a:ext>
            </a:extLst>
          </p:cNvPr>
          <p:cNvSpPr>
            <a:spLocks noGrp="1"/>
          </p:cNvSpPr>
          <p:nvPr>
            <p:ph type="title"/>
          </p:nvPr>
        </p:nvSpPr>
        <p:spPr>
          <a:xfrm>
            <a:off x="774826" y="826852"/>
            <a:ext cx="10515600" cy="1325563"/>
          </a:xfrm>
        </p:spPr>
        <p:txBody>
          <a:bodyPr>
            <a:normAutofit fontScale="90000"/>
          </a:bodyPr>
          <a:lstStyle/>
          <a:p>
            <a:r>
              <a:rPr lang="en-US" dirty="0"/>
              <a:t>I have watched this </a:t>
            </a:r>
            <a:br>
              <a:rPr lang="en-US" dirty="0"/>
            </a:br>
            <a:r>
              <a:rPr lang="en-US" dirty="0"/>
              <a:t>Open House Video</a:t>
            </a:r>
          </a:p>
        </p:txBody>
      </p:sp>
      <p:pic>
        <p:nvPicPr>
          <p:cNvPr id="5" name="Picture 4">
            <a:extLst>
              <a:ext uri="{FF2B5EF4-FFF2-40B4-BE49-F238E27FC236}">
                <a16:creationId xmlns:a16="http://schemas.microsoft.com/office/drawing/2014/main" id="{CD7DCC7D-CFC2-4F00-FFE8-6121A5815480}"/>
              </a:ext>
            </a:extLst>
          </p:cNvPr>
          <p:cNvPicPr>
            <a:picLocks noChangeAspect="1"/>
          </p:cNvPicPr>
          <p:nvPr/>
        </p:nvPicPr>
        <p:blipFill>
          <a:blip r:embed="rId2"/>
          <a:stretch>
            <a:fillRect/>
          </a:stretch>
        </p:blipFill>
        <p:spPr>
          <a:xfrm>
            <a:off x="3267176" y="2461561"/>
            <a:ext cx="7505700" cy="2724150"/>
          </a:xfrm>
          <a:prstGeom prst="rect">
            <a:avLst/>
          </a:prstGeom>
        </p:spPr>
      </p:pic>
    </p:spTree>
    <p:extLst>
      <p:ext uri="{BB962C8B-B14F-4D97-AF65-F5344CB8AC3E}">
        <p14:creationId xmlns:p14="http://schemas.microsoft.com/office/powerpoint/2010/main" val="3611500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Picture 3" descr="A book cover with a group of people&#10;&#10;Description automatically generated">
            <a:extLst>
              <a:ext uri="{FF2B5EF4-FFF2-40B4-BE49-F238E27FC236}">
                <a16:creationId xmlns:a16="http://schemas.microsoft.com/office/drawing/2014/main" id="{2AF54A19-B165-5ED4-3DDA-852D9930C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766" y="534303"/>
            <a:ext cx="7153303" cy="3719717"/>
          </a:xfrm>
          <a:prstGeom prst="rect">
            <a:avLst/>
          </a:prstGeom>
        </p:spPr>
      </p:pic>
      <p:sp>
        <p:nvSpPr>
          <p:cNvPr id="2" name="Title 1">
            <a:extLst>
              <a:ext uri="{FF2B5EF4-FFF2-40B4-BE49-F238E27FC236}">
                <a16:creationId xmlns:a16="http://schemas.microsoft.com/office/drawing/2014/main" id="{48BC0422-7517-E249-F2DA-B9DC31BAE53D}"/>
              </a:ext>
            </a:extLst>
          </p:cNvPr>
          <p:cNvSpPr>
            <a:spLocks noGrp="1"/>
          </p:cNvSpPr>
          <p:nvPr>
            <p:ph type="title"/>
          </p:nvPr>
        </p:nvSpPr>
        <p:spPr>
          <a:xfrm>
            <a:off x="7887306" y="287995"/>
            <a:ext cx="3748361" cy="1526057"/>
          </a:xfrm>
          <a:noFill/>
        </p:spPr>
        <p:txBody>
          <a:bodyPr anchor="ctr">
            <a:normAutofit fontScale="90000"/>
          </a:bodyPr>
          <a:lstStyle/>
          <a:p>
            <a:pPr algn="ctr"/>
            <a:r>
              <a:rPr lang="en-US" dirty="0" err="1"/>
              <a:t>Asistencia</a:t>
            </a:r>
            <a:r>
              <a:rPr lang="en-US" dirty="0"/>
              <a:t> a Misa</a:t>
            </a:r>
          </a:p>
        </p:txBody>
      </p:sp>
      <p:sp>
        <p:nvSpPr>
          <p:cNvPr id="3" name="Content Placeholder 2">
            <a:extLst>
              <a:ext uri="{FF2B5EF4-FFF2-40B4-BE49-F238E27FC236}">
                <a16:creationId xmlns:a16="http://schemas.microsoft.com/office/drawing/2014/main" id="{A23B0EE8-CCED-1E21-64E9-CCA178E9AAB8}"/>
              </a:ext>
            </a:extLst>
          </p:cNvPr>
          <p:cNvSpPr>
            <a:spLocks noGrp="1"/>
          </p:cNvSpPr>
          <p:nvPr>
            <p:ph idx="1"/>
          </p:nvPr>
        </p:nvSpPr>
        <p:spPr>
          <a:xfrm>
            <a:off x="7532069" y="1814052"/>
            <a:ext cx="4356074" cy="3370672"/>
          </a:xfrm>
        </p:spPr>
        <p:txBody>
          <a:bodyPr>
            <a:normAutofit/>
          </a:bodyPr>
          <a:lstStyle/>
          <a:p>
            <a:pPr marL="400050" marR="0" indent="-285750">
              <a:lnSpc>
                <a:spcPct val="100000"/>
              </a:lnSpc>
              <a:spcBef>
                <a:spcPts val="0"/>
              </a:spcBef>
              <a:spcAft>
                <a:spcPts val="0"/>
              </a:spcAft>
            </a:pPr>
            <a:r>
              <a:rPr lang="es-VE" sz="1800" b="1" dirty="0">
                <a:effectLst/>
                <a:latin typeface="Times New Roman" panose="02020603050405020304" pitchFamily="18" charset="0"/>
                <a:ea typeface="Calibri" panose="020F0502020204030204" pitchFamily="34" charset="0"/>
              </a:rPr>
              <a:t>Obligatoria porque Jesús lo manda en el 3er Mandamiento</a:t>
            </a:r>
            <a:endParaRPr lang="en-US" sz="1800" dirty="0">
              <a:effectLst/>
              <a:latin typeface="Times New Roman" panose="02020603050405020304" pitchFamily="18" charset="0"/>
              <a:ea typeface="Times New Roman" panose="02020603050405020304" pitchFamily="18" charset="0"/>
            </a:endParaRPr>
          </a:p>
          <a:p>
            <a:pPr marL="400050" marR="0" indent="-285750">
              <a:lnSpc>
                <a:spcPct val="100000"/>
              </a:lnSpc>
              <a:spcBef>
                <a:spcPts val="0"/>
              </a:spcBef>
              <a:spcAft>
                <a:spcPts val="0"/>
              </a:spcAft>
            </a:pPr>
            <a:r>
              <a:rPr lang="en-US" sz="1800" b="1" dirty="0">
                <a:effectLst/>
                <a:latin typeface="Times New Roman" panose="02020603050405020304" pitchFamily="18" charset="0"/>
                <a:ea typeface="Calibri" panose="020F0502020204030204" pitchFamily="34" charset="0"/>
              </a:rPr>
              <a:t>Mass Attendance: Mandatory because Jesus says so in the 3rd Commandment.</a:t>
            </a:r>
          </a:p>
          <a:p>
            <a:pPr marL="114300" marR="0" indent="0">
              <a:lnSpc>
                <a:spcPct val="100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800100" lvl="1" indent="-342900">
              <a:lnSpc>
                <a:spcPct val="100000"/>
              </a:lnSpc>
              <a:spcBef>
                <a:spcPts val="0"/>
              </a:spcBef>
              <a:buFont typeface="+mj-lt"/>
              <a:buAutoNum type="alphaLcPeriod"/>
            </a:pPr>
            <a:r>
              <a:rPr lang="en-US" sz="1600" dirty="0">
                <a:effectLst/>
                <a:latin typeface="Times New Roman" panose="02020603050405020304" pitchFamily="18" charset="0"/>
                <a:ea typeface="Times New Roman" panose="02020603050405020304" pitchFamily="18" charset="0"/>
              </a:rPr>
              <a:t>Keep holy the Lord’s day is the 3</a:t>
            </a:r>
            <a:r>
              <a:rPr lang="en-US" sz="1600" baseline="30000" dirty="0">
                <a:effectLst/>
                <a:latin typeface="Times New Roman" panose="02020603050405020304" pitchFamily="18" charset="0"/>
                <a:ea typeface="Times New Roman" panose="02020603050405020304" pitchFamily="18" charset="0"/>
              </a:rPr>
              <a:t>rd</a:t>
            </a:r>
            <a:r>
              <a:rPr lang="en-US" sz="1600" dirty="0">
                <a:effectLst/>
                <a:latin typeface="Times New Roman" panose="02020603050405020304" pitchFamily="18" charset="0"/>
                <a:ea typeface="Times New Roman" panose="02020603050405020304" pitchFamily="18" charset="0"/>
              </a:rPr>
              <a:t> Commandment</a:t>
            </a:r>
          </a:p>
          <a:p>
            <a:pPr marL="800100" lvl="1" indent="-342900">
              <a:lnSpc>
                <a:spcPct val="100000"/>
              </a:lnSpc>
              <a:spcBef>
                <a:spcPts val="0"/>
              </a:spcBef>
              <a:buFont typeface="+mj-lt"/>
              <a:buAutoNum type="alphaLcPeriod"/>
            </a:pPr>
            <a:r>
              <a:rPr lang="en-US" sz="1600" dirty="0">
                <a:effectLst/>
                <a:latin typeface="Times New Roman" panose="02020603050405020304" pitchFamily="18" charset="0"/>
                <a:ea typeface="Times New Roman" panose="02020603050405020304" pitchFamily="18" charset="0"/>
              </a:rPr>
              <a:t>We must attend Mass every Sunday.</a:t>
            </a:r>
          </a:p>
          <a:p>
            <a:pPr marL="800100" lvl="1" indent="-342900">
              <a:lnSpc>
                <a:spcPct val="100000"/>
              </a:lnSpc>
              <a:spcBef>
                <a:spcPts val="0"/>
              </a:spcBef>
              <a:buFont typeface="+mj-lt"/>
              <a:buAutoNum type="alphaLcPeriod"/>
            </a:pPr>
            <a:r>
              <a:rPr lang="en-US" sz="1600" dirty="0">
                <a:effectLst/>
                <a:latin typeface="Times New Roman" panose="02020603050405020304" pitchFamily="18" charset="0"/>
                <a:ea typeface="Times New Roman" panose="02020603050405020304" pitchFamily="18" charset="0"/>
              </a:rPr>
              <a:t>We must attend Mass in Person</a:t>
            </a:r>
          </a:p>
          <a:p>
            <a:pPr marL="1200150" lvl="2" indent="-285750">
              <a:lnSpc>
                <a:spcPct val="100000"/>
              </a:lnSpc>
              <a:spcBef>
                <a:spcPts val="0"/>
              </a:spcBef>
              <a:buFont typeface="+mj-lt"/>
              <a:buAutoNum type="alphaLcPeriod"/>
            </a:pPr>
            <a:r>
              <a:rPr lang="en-US" dirty="0">
                <a:effectLst/>
                <a:latin typeface="Times New Roman" panose="02020603050405020304" pitchFamily="18" charset="0"/>
                <a:ea typeface="Times New Roman" panose="02020603050405020304" pitchFamily="18" charset="0"/>
              </a:rPr>
              <a:t>In our Parish of Guadalupe</a:t>
            </a:r>
          </a:p>
          <a:p>
            <a:pPr marL="1200150" lvl="2" indent="-285750">
              <a:lnSpc>
                <a:spcPct val="100000"/>
              </a:lnSpc>
              <a:spcBef>
                <a:spcPts val="0"/>
              </a:spcBef>
              <a:buFont typeface="+mj-lt"/>
              <a:buAutoNum type="alphaLcPeriod"/>
            </a:pPr>
            <a:r>
              <a:rPr lang="en-US" dirty="0">
                <a:effectLst/>
                <a:latin typeface="Times New Roman" panose="02020603050405020304" pitchFamily="18" charset="0"/>
                <a:ea typeface="Times New Roman" panose="02020603050405020304" pitchFamily="18" charset="0"/>
              </a:rPr>
              <a:t>Or in any Catholic Parish</a:t>
            </a:r>
          </a:p>
          <a:p>
            <a:pPr marL="0" indent="0">
              <a:lnSpc>
                <a:spcPct val="100000"/>
              </a:lnSpc>
              <a:buNone/>
            </a:pPr>
            <a:endParaRPr lang="en-US" sz="1300" dirty="0"/>
          </a:p>
        </p:txBody>
      </p:sp>
      <p:sp>
        <p:nvSpPr>
          <p:cNvPr id="6" name="TextBox 5">
            <a:extLst>
              <a:ext uri="{FF2B5EF4-FFF2-40B4-BE49-F238E27FC236}">
                <a16:creationId xmlns:a16="http://schemas.microsoft.com/office/drawing/2014/main" id="{834F3348-C424-2D38-F5C1-09A0380383FC}"/>
              </a:ext>
            </a:extLst>
          </p:cNvPr>
          <p:cNvSpPr txBox="1"/>
          <p:nvPr/>
        </p:nvSpPr>
        <p:spPr>
          <a:xfrm>
            <a:off x="81481" y="4788323"/>
            <a:ext cx="816348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45911"/>
                </a:solidFill>
                <a:effectLst/>
                <a:uLnTx/>
                <a:uFillTx/>
                <a:latin typeface="Times New Roman" panose="02020603050405020304" pitchFamily="18" charset="0"/>
                <a:ea typeface="Times New Roman" panose="02020603050405020304" pitchFamily="18" charset="0"/>
                <a:cs typeface="+mn-cs"/>
              </a:rPr>
              <a:t>MASS ATTENDANCE LOG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Watch this Video/</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Vean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este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3"/>
              </a:rPr>
              <a:t>https://guadalupedoral.info/mass-attendance-log/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You will get these messages every week through your Google Classroom</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Recibirán estos mensajes semanalmente en Google Classroom</a:t>
            </a:r>
            <a:endParaRPr kumimoji="0" lang="en-US" sz="14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83025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8A8D11-DB51-43C0-8618-65C820DB4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CCEC09CB-37C4-BD3D-C758-809FFE70F632}"/>
              </a:ext>
            </a:extLst>
          </p:cNvPr>
          <p:cNvSpPr>
            <a:spLocks noGrp="1"/>
          </p:cNvSpPr>
          <p:nvPr>
            <p:ph type="title"/>
          </p:nvPr>
        </p:nvSpPr>
        <p:spPr>
          <a:xfrm>
            <a:off x="894031" y="310939"/>
            <a:ext cx="10714021" cy="3390880"/>
          </a:xfrm>
        </p:spPr>
        <p:txBody>
          <a:bodyPr vert="horz" lIns="91440" tIns="45720" rIns="91440" bIns="45720" rtlCol="0" anchor="t">
            <a:normAutofit/>
          </a:bodyPr>
          <a:lstStyle/>
          <a:p>
            <a:pPr algn="ctr"/>
            <a:r>
              <a:rPr lang="en-US" sz="6600" dirty="0"/>
              <a:t>First Mass and Blessing for all our Students</a:t>
            </a:r>
          </a:p>
        </p:txBody>
      </p:sp>
      <p:graphicFrame>
        <p:nvGraphicFramePr>
          <p:cNvPr id="4" name="Content Placeholder 3">
            <a:extLst>
              <a:ext uri="{FF2B5EF4-FFF2-40B4-BE49-F238E27FC236}">
                <a16:creationId xmlns:a16="http://schemas.microsoft.com/office/drawing/2014/main" id="{20021231-3FC5-FEF8-B3D7-4E03298FA219}"/>
              </a:ext>
            </a:extLst>
          </p:cNvPr>
          <p:cNvGraphicFramePr>
            <a:graphicFrameLocks noGrp="1"/>
          </p:cNvGraphicFramePr>
          <p:nvPr>
            <p:ph idx="1"/>
          </p:nvPr>
        </p:nvGraphicFramePr>
        <p:xfrm>
          <a:off x="6384616" y="2500599"/>
          <a:ext cx="5570898" cy="4046462"/>
        </p:xfrm>
        <a:graphic>
          <a:graphicData uri="http://schemas.openxmlformats.org/drawingml/2006/table">
            <a:tbl>
              <a:tblPr>
                <a:noFill/>
              </a:tblPr>
              <a:tblGrid>
                <a:gridCol w="1666226">
                  <a:extLst>
                    <a:ext uri="{9D8B030D-6E8A-4147-A177-3AD203B41FA5}">
                      <a16:colId xmlns:a16="http://schemas.microsoft.com/office/drawing/2014/main" val="1027041945"/>
                    </a:ext>
                  </a:extLst>
                </a:gridCol>
                <a:gridCol w="1678776">
                  <a:extLst>
                    <a:ext uri="{9D8B030D-6E8A-4147-A177-3AD203B41FA5}">
                      <a16:colId xmlns:a16="http://schemas.microsoft.com/office/drawing/2014/main" val="1293398645"/>
                    </a:ext>
                  </a:extLst>
                </a:gridCol>
                <a:gridCol w="2225896">
                  <a:extLst>
                    <a:ext uri="{9D8B030D-6E8A-4147-A177-3AD203B41FA5}">
                      <a16:colId xmlns:a16="http://schemas.microsoft.com/office/drawing/2014/main" val="4167612702"/>
                    </a:ext>
                  </a:extLst>
                </a:gridCol>
              </a:tblGrid>
              <a:tr h="578066">
                <a:tc rowSpan="2">
                  <a:txBody>
                    <a:bodyPr/>
                    <a:lstStyle/>
                    <a:p>
                      <a:pPr algn="l" fontAlgn="t"/>
                      <a:r>
                        <a:rPr lang="en-US" sz="1800" b="1" u="none" strike="noStrike" cap="all" dirty="0">
                          <a:solidFill>
                            <a:srgbClr val="00B0F0"/>
                          </a:solidFill>
                          <a:effectLst/>
                        </a:rPr>
                        <a:t>Saturday</a:t>
                      </a:r>
                      <a:br>
                        <a:rPr lang="en-US" sz="1800" b="1" u="none" strike="noStrike" cap="all" dirty="0">
                          <a:solidFill>
                            <a:srgbClr val="00B0F0"/>
                          </a:solidFill>
                          <a:effectLst/>
                        </a:rPr>
                      </a:br>
                      <a:r>
                        <a:rPr lang="en-US" sz="1800" b="1" u="none" strike="noStrike" cap="all" dirty="0">
                          <a:solidFill>
                            <a:srgbClr val="00B0F0"/>
                          </a:solidFill>
                          <a:effectLst/>
                        </a:rPr>
                        <a:t>09/14</a:t>
                      </a:r>
                    </a:p>
                  </a:txBody>
                  <a:tcPr marL="253167" marR="189876" marT="126584" marB="126584">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a:solidFill>
                            <a:schemeClr val="tx1">
                              <a:lumMod val="75000"/>
                              <a:lumOff val="25000"/>
                            </a:schemeClr>
                          </a:solidFill>
                          <a:effectLst/>
                        </a:rPr>
                        <a:t>5:30 pm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a:solidFill>
                            <a:schemeClr val="tx1">
                              <a:lumMod val="75000"/>
                              <a:lumOff val="25000"/>
                            </a:schemeClr>
                          </a:solidFill>
                          <a:effectLst/>
                        </a:rPr>
                        <a:t>English</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842843248"/>
                  </a:ext>
                </a:extLst>
              </a:tr>
              <a:tr h="578066">
                <a:tc vMerge="1">
                  <a:txBody>
                    <a:bodyPr/>
                    <a:lstStyle/>
                    <a:p>
                      <a:endParaRPr lang="en-US"/>
                    </a:p>
                  </a:txBody>
                  <a:tcPr/>
                </a:tc>
                <a:tc>
                  <a:txBody>
                    <a:bodyPr/>
                    <a:lstStyle/>
                    <a:p>
                      <a:pPr algn="l" fontAlgn="ctr"/>
                      <a:r>
                        <a:rPr lang="en-US" sz="1800" u="none" strike="noStrike" dirty="0">
                          <a:solidFill>
                            <a:schemeClr val="tx1">
                              <a:lumMod val="75000"/>
                              <a:lumOff val="25000"/>
                            </a:schemeClr>
                          </a:solidFill>
                          <a:effectLst/>
                        </a:rPr>
                        <a:t>7:00 pm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a:solidFill>
                            <a:schemeClr val="tx1">
                              <a:lumMod val="75000"/>
                              <a:lumOff val="25000"/>
                            </a:schemeClr>
                          </a:solidFill>
                          <a:effectLst/>
                        </a:rPr>
                        <a:t>Español</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90737268"/>
                  </a:ext>
                </a:extLst>
              </a:tr>
              <a:tr h="578066">
                <a:tc rowSpan="5">
                  <a:txBody>
                    <a:bodyPr/>
                    <a:lstStyle/>
                    <a:p>
                      <a:pPr algn="l" fontAlgn="t"/>
                      <a:r>
                        <a:rPr lang="en-US" sz="1800" b="1" u="none" strike="noStrike" cap="all" dirty="0">
                          <a:solidFill>
                            <a:srgbClr val="00B0F0"/>
                          </a:solidFill>
                          <a:effectLst/>
                        </a:rPr>
                        <a:t>Sunday</a:t>
                      </a:r>
                      <a:br>
                        <a:rPr lang="en-US" sz="1800" b="1" u="none" strike="noStrike" cap="all" dirty="0">
                          <a:solidFill>
                            <a:srgbClr val="00B0F0"/>
                          </a:solidFill>
                          <a:effectLst/>
                        </a:rPr>
                      </a:br>
                      <a:r>
                        <a:rPr lang="en-US" sz="1800" b="1" u="none" strike="noStrike" cap="all" dirty="0">
                          <a:solidFill>
                            <a:srgbClr val="00B0F0"/>
                          </a:solidFill>
                          <a:effectLst/>
                        </a:rPr>
                        <a:t>09/15</a:t>
                      </a:r>
                    </a:p>
                  </a:txBody>
                  <a:tcPr marL="253167" marR="189876" marT="126584" marB="126584">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a:solidFill>
                            <a:schemeClr val="tx1">
                              <a:lumMod val="75000"/>
                              <a:lumOff val="25000"/>
                            </a:schemeClr>
                          </a:solidFill>
                          <a:effectLst/>
                        </a:rPr>
                        <a:t>8:30 am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a:solidFill>
                            <a:schemeClr val="tx1">
                              <a:lumMod val="75000"/>
                              <a:lumOff val="25000"/>
                            </a:schemeClr>
                          </a:solidFill>
                          <a:effectLst/>
                        </a:rPr>
                        <a:t>English</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95046680"/>
                  </a:ext>
                </a:extLst>
              </a:tr>
              <a:tr h="578066">
                <a:tc vMerge="1">
                  <a:txBody>
                    <a:bodyPr/>
                    <a:lstStyle/>
                    <a:p>
                      <a:endParaRPr lang="en-US"/>
                    </a:p>
                  </a:txBody>
                  <a:tcPr/>
                </a:tc>
                <a:tc>
                  <a:txBody>
                    <a:bodyPr/>
                    <a:lstStyle/>
                    <a:p>
                      <a:pPr algn="l" fontAlgn="ctr"/>
                      <a:r>
                        <a:rPr lang="en-US" sz="1800" u="none" strike="noStrike">
                          <a:solidFill>
                            <a:schemeClr val="tx1">
                              <a:lumMod val="75000"/>
                              <a:lumOff val="25000"/>
                            </a:schemeClr>
                          </a:solidFill>
                          <a:effectLst/>
                        </a:rPr>
                        <a:t>10:00 am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err="1">
                          <a:solidFill>
                            <a:schemeClr val="tx1">
                              <a:lumMod val="75000"/>
                              <a:lumOff val="25000"/>
                            </a:schemeClr>
                          </a:solidFill>
                          <a:effectLst/>
                        </a:rPr>
                        <a:t>Español</a:t>
                      </a:r>
                      <a:r>
                        <a:rPr lang="en-US" sz="1800" u="none" strike="noStrike" dirty="0">
                          <a:solidFill>
                            <a:schemeClr val="tx1">
                              <a:lumMod val="75000"/>
                              <a:lumOff val="25000"/>
                            </a:schemeClr>
                          </a:solidFill>
                          <a:effectLst/>
                        </a:rPr>
                        <a:t> </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435157901"/>
                  </a:ext>
                </a:extLst>
              </a:tr>
              <a:tr h="578066">
                <a:tc vMerge="1">
                  <a:txBody>
                    <a:bodyPr/>
                    <a:lstStyle/>
                    <a:p>
                      <a:endParaRPr lang="en-US"/>
                    </a:p>
                  </a:txBody>
                  <a:tcPr/>
                </a:tc>
                <a:tc>
                  <a:txBody>
                    <a:bodyPr/>
                    <a:lstStyle/>
                    <a:p>
                      <a:pPr algn="l" fontAlgn="ctr"/>
                      <a:r>
                        <a:rPr lang="en-US" sz="1800" u="none" strike="noStrike">
                          <a:solidFill>
                            <a:schemeClr val="tx1">
                              <a:lumMod val="75000"/>
                              <a:lumOff val="25000"/>
                            </a:schemeClr>
                          </a:solidFill>
                          <a:effectLst/>
                        </a:rPr>
                        <a:t>11:45 am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a:solidFill>
                            <a:schemeClr val="tx1">
                              <a:lumMod val="75000"/>
                              <a:lumOff val="25000"/>
                            </a:schemeClr>
                          </a:solidFill>
                          <a:effectLst/>
                        </a:rPr>
                        <a:t>English </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14977858"/>
                  </a:ext>
                </a:extLst>
              </a:tr>
              <a:tr h="578066">
                <a:tc vMerge="1">
                  <a:txBody>
                    <a:bodyPr/>
                    <a:lstStyle/>
                    <a:p>
                      <a:endParaRPr lang="en-US"/>
                    </a:p>
                  </a:txBody>
                  <a:tcPr/>
                </a:tc>
                <a:tc>
                  <a:txBody>
                    <a:bodyPr/>
                    <a:lstStyle/>
                    <a:p>
                      <a:pPr algn="l" fontAlgn="ctr"/>
                      <a:r>
                        <a:rPr lang="en-US" sz="1800" u="none" strike="noStrike">
                          <a:solidFill>
                            <a:schemeClr val="tx1">
                              <a:lumMod val="75000"/>
                              <a:lumOff val="25000"/>
                            </a:schemeClr>
                          </a:solidFill>
                          <a:effectLst/>
                        </a:rPr>
                        <a:t>1:30 pm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err="1">
                          <a:solidFill>
                            <a:schemeClr val="tx1">
                              <a:lumMod val="75000"/>
                              <a:lumOff val="25000"/>
                            </a:schemeClr>
                          </a:solidFill>
                          <a:effectLst/>
                        </a:rPr>
                        <a:t>Español</a:t>
                      </a:r>
                      <a:endParaRPr lang="en-US" sz="1800" u="none" strike="noStrike" dirty="0">
                        <a:solidFill>
                          <a:schemeClr val="tx1">
                            <a:lumMod val="75000"/>
                            <a:lumOff val="25000"/>
                          </a:schemeClr>
                        </a:solidFill>
                        <a:effectLst/>
                      </a:endParaRP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93667444"/>
                  </a:ext>
                </a:extLst>
              </a:tr>
              <a:tr h="578066">
                <a:tc vMerge="1">
                  <a:txBody>
                    <a:bodyPr/>
                    <a:lstStyle/>
                    <a:p>
                      <a:endParaRPr lang="en-US"/>
                    </a:p>
                  </a:txBody>
                  <a:tcPr/>
                </a:tc>
                <a:tc>
                  <a:txBody>
                    <a:bodyPr/>
                    <a:lstStyle/>
                    <a:p>
                      <a:pPr algn="l" fontAlgn="ctr"/>
                      <a:r>
                        <a:rPr lang="en-US" sz="1800" u="none" strike="noStrike">
                          <a:solidFill>
                            <a:schemeClr val="tx1">
                              <a:lumMod val="75000"/>
                              <a:lumOff val="25000"/>
                            </a:schemeClr>
                          </a:solidFill>
                          <a:effectLst/>
                        </a:rPr>
                        <a:t>7:00 pm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err="1">
                          <a:solidFill>
                            <a:schemeClr val="tx1">
                              <a:lumMod val="75000"/>
                              <a:lumOff val="25000"/>
                            </a:schemeClr>
                          </a:solidFill>
                          <a:effectLst/>
                        </a:rPr>
                        <a:t>Español</a:t>
                      </a:r>
                      <a:endParaRPr lang="en-US" sz="1800" u="none" strike="noStrike" dirty="0">
                        <a:solidFill>
                          <a:schemeClr val="tx1">
                            <a:lumMod val="75000"/>
                            <a:lumOff val="25000"/>
                          </a:schemeClr>
                        </a:solidFill>
                        <a:effectLst/>
                      </a:endParaRP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93988089"/>
                  </a:ext>
                </a:extLst>
              </a:tr>
            </a:tbl>
          </a:graphicData>
        </a:graphic>
      </p:graphicFrame>
      <p:pic>
        <p:nvPicPr>
          <p:cNvPr id="6" name="Picture 5" descr="A large group of people in a church&#10;&#10;Description automatically generated">
            <a:extLst>
              <a:ext uri="{FF2B5EF4-FFF2-40B4-BE49-F238E27FC236}">
                <a16:creationId xmlns:a16="http://schemas.microsoft.com/office/drawing/2014/main" id="{A5223C64-C9EA-4D7E-A614-BF59F6E40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31" y="2657883"/>
            <a:ext cx="5570899" cy="3748492"/>
          </a:xfrm>
          <a:prstGeom prst="rect">
            <a:avLst/>
          </a:prstGeom>
        </p:spPr>
      </p:pic>
    </p:spTree>
    <p:extLst>
      <p:ext uri="{BB962C8B-B14F-4D97-AF65-F5344CB8AC3E}">
        <p14:creationId xmlns:p14="http://schemas.microsoft.com/office/powerpoint/2010/main" val="1756572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9BB2-1333-34A6-A2BF-BCF5AB0648F9}"/>
              </a:ext>
            </a:extLst>
          </p:cNvPr>
          <p:cNvSpPr>
            <a:spLocks noGrp="1"/>
          </p:cNvSpPr>
          <p:nvPr>
            <p:ph type="title"/>
          </p:nvPr>
        </p:nvSpPr>
        <p:spPr>
          <a:xfrm>
            <a:off x="838200" y="256484"/>
            <a:ext cx="10813610" cy="814746"/>
          </a:xfrm>
        </p:spPr>
        <p:txBody>
          <a:bodyPr>
            <a:noAutofit/>
          </a:bodyPr>
          <a:lstStyle/>
          <a:p>
            <a:r>
              <a:rPr lang="en-US" sz="4400" dirty="0"/>
              <a:t>First day of Classes for kids and parents</a:t>
            </a:r>
          </a:p>
        </p:txBody>
      </p:sp>
      <p:sp>
        <p:nvSpPr>
          <p:cNvPr id="3" name="Content Placeholder 2">
            <a:extLst>
              <a:ext uri="{FF2B5EF4-FFF2-40B4-BE49-F238E27FC236}">
                <a16:creationId xmlns:a16="http://schemas.microsoft.com/office/drawing/2014/main" id="{1AE2E6A7-FB50-C455-E0FF-053C5770318B}"/>
              </a:ext>
            </a:extLst>
          </p:cNvPr>
          <p:cNvSpPr>
            <a:spLocks noGrp="1"/>
          </p:cNvSpPr>
          <p:nvPr>
            <p:ph idx="1"/>
          </p:nvPr>
        </p:nvSpPr>
        <p:spPr>
          <a:xfrm>
            <a:off x="838200" y="1071230"/>
            <a:ext cx="11002818" cy="5180267"/>
          </a:xfrm>
        </p:spPr>
        <p:txBody>
          <a:bodyPr>
            <a:normAutofit fontScale="92500" lnSpcReduction="10000"/>
          </a:bodyPr>
          <a:lstStyle/>
          <a:p>
            <a:pPr marL="0" marR="0" algn="ctr">
              <a:spcBef>
                <a:spcPts val="0"/>
              </a:spcBef>
              <a:spcAft>
                <a:spcPts val="1500"/>
              </a:spcAft>
            </a:pPr>
            <a:r>
              <a:rPr lang="en-US" sz="1600" b="1" dirty="0">
                <a:solidFill>
                  <a:srgbClr val="000000"/>
                </a:solidFill>
                <a:effectLst/>
                <a:highlight>
                  <a:srgbClr val="FFFFFF"/>
                </a:highlight>
                <a:latin typeface="Roboto" panose="02000000000000000000" pitchFamily="2" charset="0"/>
                <a:ea typeface="Times New Roman" panose="02020603050405020304" pitchFamily="18" charset="0"/>
              </a:rPr>
              <a:t>CCD/RCIA First day of Classes &amp; Locations in Our Lady of Guadalupe Church</a:t>
            </a:r>
            <a:br>
              <a:rPr lang="en-US" sz="1600" b="1" dirty="0">
                <a:solidFill>
                  <a:srgbClr val="000000"/>
                </a:solidFill>
                <a:effectLst/>
                <a:highlight>
                  <a:srgbClr val="FFFFFF"/>
                </a:highlight>
                <a:latin typeface="Roboto" panose="02000000000000000000" pitchFamily="2" charset="0"/>
                <a:ea typeface="Times New Roman" panose="02020603050405020304" pitchFamily="18" charset="0"/>
              </a:rPr>
            </a:br>
            <a:r>
              <a:rPr lang="en-US" sz="2200" b="1" dirty="0">
                <a:solidFill>
                  <a:srgbClr val="FF0000"/>
                </a:solidFill>
                <a:effectLst/>
                <a:highlight>
                  <a:srgbClr val="FFFFFF"/>
                </a:highlight>
                <a:latin typeface="Roboto" panose="02000000000000000000" pitchFamily="2" charset="0"/>
                <a:ea typeface="Times New Roman" panose="02020603050405020304" pitchFamily="18" charset="0"/>
              </a:rPr>
              <a:t>The First Day at least one Adult must stay with the Students (1</a:t>
            </a:r>
            <a:r>
              <a:rPr lang="en-US" sz="2200" b="1" baseline="30000" dirty="0">
                <a:solidFill>
                  <a:srgbClr val="FF0000"/>
                </a:solidFill>
                <a:effectLst/>
                <a:highlight>
                  <a:srgbClr val="FFFFFF"/>
                </a:highlight>
                <a:latin typeface="Roboto" panose="02000000000000000000" pitchFamily="2" charset="0"/>
                <a:ea typeface="Times New Roman" panose="02020603050405020304" pitchFamily="18" charset="0"/>
              </a:rPr>
              <a:t>st</a:t>
            </a:r>
            <a:r>
              <a:rPr lang="en-US" sz="2200" b="1" dirty="0">
                <a:solidFill>
                  <a:srgbClr val="FF0000"/>
                </a:solidFill>
                <a:effectLst/>
                <a:highlight>
                  <a:srgbClr val="FFFFFF"/>
                </a:highlight>
                <a:latin typeface="Roboto" panose="02000000000000000000" pitchFamily="2" charset="0"/>
                <a:ea typeface="Times New Roman" panose="02020603050405020304" pitchFamily="18" charset="0"/>
              </a:rPr>
              <a:t> grade to 12</a:t>
            </a:r>
            <a:r>
              <a:rPr lang="en-US" sz="2200" b="1" baseline="30000" dirty="0">
                <a:solidFill>
                  <a:srgbClr val="FF0000"/>
                </a:solidFill>
                <a:effectLst/>
                <a:highlight>
                  <a:srgbClr val="FFFFFF"/>
                </a:highlight>
                <a:latin typeface="Roboto" panose="02000000000000000000" pitchFamily="2" charset="0"/>
                <a:ea typeface="Times New Roman" panose="02020603050405020304" pitchFamily="18" charset="0"/>
              </a:rPr>
              <a:t>th</a:t>
            </a:r>
            <a:r>
              <a:rPr lang="en-US" sz="2200" b="1" dirty="0">
                <a:solidFill>
                  <a:srgbClr val="FF0000"/>
                </a:solidFill>
                <a:effectLst/>
                <a:highlight>
                  <a:srgbClr val="FFFFFF"/>
                </a:highlight>
                <a:latin typeface="Roboto" panose="02000000000000000000" pitchFamily="2" charset="0"/>
                <a:ea typeface="Times New Roman" panose="02020603050405020304" pitchFamily="18" charset="0"/>
              </a:rPr>
              <a:t> grade)</a:t>
            </a:r>
            <a:endParaRPr lang="en-US" sz="2200" b="1" dirty="0">
              <a:solidFill>
                <a:srgbClr val="FF0000"/>
              </a:solidFill>
              <a:effectLst/>
              <a:highlight>
                <a:srgbClr val="FFFFFF"/>
              </a:highligh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600" b="1" dirty="0">
                <a:solidFill>
                  <a:srgbClr val="3F6FE8"/>
                </a:solidFill>
                <a:effectLst/>
                <a:highlight>
                  <a:srgbClr val="FFFFFF"/>
                </a:highlight>
                <a:latin typeface="Roboto" panose="02000000000000000000" pitchFamily="2" charset="0"/>
                <a:ea typeface="Times New Roman" panose="02020603050405020304" pitchFamily="18" charset="0"/>
              </a:rPr>
              <a:t>SUNDAY </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for all Students (Kids, Teens &amp; Adults) enrolled in Classes at Doral Academy High School (</a:t>
            </a:r>
            <a:r>
              <a:rPr lang="en-US" sz="1600" u="sng" dirty="0">
                <a:solidFill>
                  <a:srgbClr val="000000"/>
                </a:solidFill>
                <a:effectLst/>
                <a:highlight>
                  <a:srgbClr val="FFFFFF"/>
                </a:highlight>
                <a:latin typeface="Roboto" panose="02000000000000000000" pitchFamily="2" charset="0"/>
                <a:ea typeface="Times New Roman" panose="02020603050405020304" pitchFamily="18" charset="0"/>
                <a:hlinkClick r:id="rId2"/>
              </a:rPr>
              <a:t>11100 NW 27th St, Doral, FL 33172</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Communion Students (FC1 &amp; FC2): September 14th</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Confirmation Students (CONF1 &amp; CONF2): September 14th</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Special Need &amp; Baptism: September 14th</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highlight>
                  <a:srgbClr val="FFFFFF"/>
                </a:highlight>
                <a:latin typeface="Roboto" panose="02000000000000000000" pitchFamily="2" charset="0"/>
                <a:ea typeface="Times New Roman" panose="02020603050405020304" pitchFamily="18" charset="0"/>
              </a:rPr>
              <a:t>* Adults English Candidates: September 14th</a:t>
            </a:r>
            <a:endParaRPr lang="en-US" sz="1600" dirty="0">
              <a:effectLst/>
              <a:highlight>
                <a:srgbClr val="FFFFFF"/>
              </a:highligh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600" b="1" dirty="0">
                <a:solidFill>
                  <a:srgbClr val="3F6FE8"/>
                </a:solidFill>
                <a:effectLst/>
                <a:highlight>
                  <a:srgbClr val="FFFFFF"/>
                </a:highlight>
                <a:latin typeface="Roboto" panose="02000000000000000000" pitchFamily="2" charset="0"/>
                <a:ea typeface="Times New Roman" panose="02020603050405020304" pitchFamily="18" charset="0"/>
              </a:rPr>
              <a:t>MONDAY </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for all Students enrolled in Classes at Shelton Academy (</a:t>
            </a:r>
            <a:r>
              <a:rPr lang="en-US" sz="1600" u="sng" dirty="0">
                <a:solidFill>
                  <a:srgbClr val="000000"/>
                </a:solidFill>
                <a:effectLst/>
                <a:highlight>
                  <a:srgbClr val="FFFFFF"/>
                </a:highlight>
                <a:latin typeface="Roboto" panose="02000000000000000000" pitchFamily="2" charset="0"/>
                <a:ea typeface="Times New Roman" panose="02020603050405020304" pitchFamily="18" charset="0"/>
                <a:hlinkClick r:id="rId3"/>
              </a:rPr>
              <a:t>9455 NW 40th Street Rd, Doral, FL 33178</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Communion Students (FC1) Students: September 15th</a:t>
            </a:r>
            <a:endParaRPr lang="en-US" sz="1600" dirty="0">
              <a:effectLst/>
              <a:highlight>
                <a:srgbClr val="FFFFFF"/>
              </a:highligh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600" b="1" dirty="0">
                <a:solidFill>
                  <a:srgbClr val="3F6FE8"/>
                </a:solidFill>
                <a:effectLst/>
                <a:highlight>
                  <a:srgbClr val="FFFFFF"/>
                </a:highlight>
                <a:latin typeface="Roboto" panose="02000000000000000000" pitchFamily="2" charset="0"/>
                <a:ea typeface="Times New Roman" panose="02020603050405020304" pitchFamily="18" charset="0"/>
              </a:rPr>
              <a:t>MONDAY </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for all Students (Young Adults &amp; Adults) enrolled in RCIA Classes at Parish Hall (</a:t>
            </a:r>
            <a:r>
              <a:rPr lang="en-US" sz="1600" u="sng" dirty="0">
                <a:solidFill>
                  <a:srgbClr val="000000"/>
                </a:solidFill>
                <a:effectLst/>
                <a:highlight>
                  <a:srgbClr val="FFFFFF"/>
                </a:highlight>
                <a:latin typeface="Roboto" panose="02000000000000000000" pitchFamily="2" charset="0"/>
                <a:ea typeface="Times New Roman" panose="02020603050405020304" pitchFamily="18" charset="0"/>
                <a:hlinkClick r:id="rId4"/>
              </a:rPr>
              <a:t>11691 NW 25th Street, Doral, 33172</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Young Adults Candidates: September 15th</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Adults Candidates: September 15th</a:t>
            </a:r>
            <a:endParaRPr lang="en-US" sz="1600" dirty="0">
              <a:effectLst/>
              <a:highlight>
                <a:srgbClr val="FFFFFF"/>
              </a:highligh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600" b="1" dirty="0">
                <a:solidFill>
                  <a:srgbClr val="3F6FE8"/>
                </a:solidFill>
                <a:effectLst/>
                <a:highlight>
                  <a:srgbClr val="FFFFFF"/>
                </a:highlight>
                <a:latin typeface="Roboto" panose="02000000000000000000" pitchFamily="2" charset="0"/>
                <a:ea typeface="Times New Roman" panose="02020603050405020304" pitchFamily="18" charset="0"/>
              </a:rPr>
              <a:t>TUESDAY </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for all Students enrolled in Classes at Shelton Academy (</a:t>
            </a:r>
            <a:r>
              <a:rPr lang="en-US" sz="1600" u="sng" dirty="0">
                <a:solidFill>
                  <a:srgbClr val="000000"/>
                </a:solidFill>
                <a:effectLst/>
                <a:highlight>
                  <a:srgbClr val="FFFFFF"/>
                </a:highlight>
                <a:latin typeface="Roboto" panose="02000000000000000000" pitchFamily="2" charset="0"/>
                <a:ea typeface="Times New Roman" panose="02020603050405020304" pitchFamily="18" charset="0"/>
                <a:hlinkClick r:id="rId3"/>
              </a:rPr>
              <a:t>9455 NW 40th Street Rd, Doral, FL 33178</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Communion Students (FC1): September 16th</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Confirmation Students (CONF1): September 16th</a:t>
            </a:r>
            <a:endParaRPr lang="en-US" sz="16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600" b="1" dirty="0">
                <a:effectLst/>
                <a:latin typeface="Roboto" panose="02000000000000000000" pitchFamily="2" charset="0"/>
                <a:ea typeface="Times New Roman" panose="02020603050405020304" pitchFamily="18" charset="0"/>
              </a:rPr>
              <a:t>5. </a:t>
            </a:r>
            <a:r>
              <a:rPr lang="en-US" sz="1600" b="1" dirty="0">
                <a:solidFill>
                  <a:srgbClr val="3F6FE8"/>
                </a:solidFill>
                <a:effectLst/>
                <a:latin typeface="Roboto" panose="02000000000000000000" pitchFamily="2" charset="0"/>
                <a:ea typeface="Times New Roman" panose="02020603050405020304" pitchFamily="18" charset="0"/>
              </a:rPr>
              <a:t>WEDNESDAY </a:t>
            </a:r>
            <a:r>
              <a:rPr lang="en-US" sz="1600" dirty="0">
                <a:solidFill>
                  <a:srgbClr val="3F6FE8"/>
                </a:solidFill>
                <a:effectLst/>
                <a:latin typeface="Roboto" panose="02000000000000000000" pitchFamily="2" charset="0"/>
                <a:ea typeface="Times New Roman" panose="02020603050405020304" pitchFamily="18" charset="0"/>
                <a:cs typeface="Times New Roman" panose="02020603050405020304" pitchFamily="18" charset="0"/>
              </a:rPr>
              <a:t>for all Students enrolled in Classes at Shelton Academy (</a:t>
            </a:r>
            <a:r>
              <a:rPr lang="en-US" sz="1600" u="sng" dirty="0">
                <a:solidFill>
                  <a:srgbClr val="0000FF"/>
                </a:solidFill>
                <a:effectLst/>
                <a:latin typeface="Roboto" panose="02000000000000000000" pitchFamily="2" charset="0"/>
                <a:ea typeface="Times New Roman" panose="02020603050405020304" pitchFamily="18" charset="0"/>
                <a:hlinkClick r:id="rId3"/>
              </a:rPr>
              <a:t>9455 NW 40th Street Rd, Doral, FL 33178)</a:t>
            </a:r>
            <a:br>
              <a:rPr lang="en-US" sz="1600" dirty="0">
                <a:solidFill>
                  <a:srgbClr val="3F6FE8"/>
                </a:solidFill>
                <a:effectLst/>
                <a:latin typeface="Roboto" panose="02000000000000000000" pitchFamily="2" charset="0"/>
                <a:ea typeface="Times New Roman" panose="02020603050405020304" pitchFamily="18" charset="0"/>
                <a:cs typeface="Times New Roman" panose="02020603050405020304" pitchFamily="18" charset="0"/>
              </a:rPr>
            </a:br>
            <a:r>
              <a:rPr lang="en-US" sz="1600" dirty="0">
                <a:solidFill>
                  <a:srgbClr val="3F6FE8"/>
                </a:solidFill>
                <a:latin typeface="Roboto" panose="02000000000000000000" pitchFamily="2" charset="0"/>
                <a:ea typeface="Times New Roman" panose="02020603050405020304" pitchFamily="18" charset="0"/>
                <a:cs typeface="Times New Roman" panose="02020603050405020304" pitchFamily="18" charset="0"/>
              </a:rPr>
              <a:t>       </a:t>
            </a:r>
            <a:r>
              <a:rPr lang="en-US" sz="1600" dirty="0">
                <a:solidFill>
                  <a:srgbClr val="3F6FE8"/>
                </a:solidFill>
                <a:effectLst/>
                <a:latin typeface="Roboto" panose="02000000000000000000" pitchFamily="2" charset="0"/>
                <a:ea typeface="Times New Roman" panose="02020603050405020304" pitchFamily="18" charset="0"/>
                <a:cs typeface="Times New Roman" panose="02020603050405020304" pitchFamily="18" charset="0"/>
              </a:rPr>
              <a:t>* Communion Students (FC2): September 17th</a:t>
            </a:r>
            <a:br>
              <a:rPr lang="en-US" sz="1600" dirty="0">
                <a:solidFill>
                  <a:srgbClr val="3F6FE8"/>
                </a:solidFill>
                <a:effectLst/>
                <a:latin typeface="Roboto" panose="02000000000000000000" pitchFamily="2" charset="0"/>
                <a:ea typeface="Times New Roman" panose="02020603050405020304" pitchFamily="18" charset="0"/>
                <a:cs typeface="Times New Roman" panose="02020603050405020304" pitchFamily="18" charset="0"/>
              </a:rPr>
            </a:br>
            <a:r>
              <a:rPr lang="en-US" sz="1600" dirty="0">
                <a:solidFill>
                  <a:srgbClr val="3F6FE8"/>
                </a:solidFill>
                <a:effectLst/>
                <a:latin typeface="Roboto" panose="02000000000000000000" pitchFamily="2" charset="0"/>
                <a:ea typeface="Times New Roman" panose="02020603050405020304" pitchFamily="18" charset="0"/>
                <a:cs typeface="Times New Roman" panose="02020603050405020304" pitchFamily="18" charset="0"/>
              </a:rPr>
              <a:t>       * Confirmation Students (CONF2): September 17th</a:t>
            </a:r>
            <a:endParaRPr lang="en-US" dirty="0"/>
          </a:p>
        </p:txBody>
      </p:sp>
    </p:spTree>
    <p:extLst>
      <p:ext uri="{BB962C8B-B14F-4D97-AF65-F5344CB8AC3E}">
        <p14:creationId xmlns:p14="http://schemas.microsoft.com/office/powerpoint/2010/main" val="1831414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2380576B-039F-E50A-AD37-79C9A2A68937}"/>
              </a:ext>
            </a:extLst>
          </p:cNvPr>
          <p:cNvSpPr>
            <a:spLocks noGrp="1"/>
          </p:cNvSpPr>
          <p:nvPr>
            <p:ph type="title"/>
          </p:nvPr>
        </p:nvSpPr>
        <p:spPr>
          <a:xfrm>
            <a:off x="457955" y="739863"/>
            <a:ext cx="10515600" cy="1078247"/>
          </a:xfrm>
        </p:spPr>
        <p:txBody>
          <a:bodyPr anchor="b">
            <a:normAutofit/>
          </a:bodyPr>
          <a:lstStyle/>
          <a:p>
            <a:r>
              <a:rPr lang="en-US" dirty="0"/>
              <a:t>Uniform</a:t>
            </a:r>
          </a:p>
        </p:txBody>
      </p:sp>
      <p:sp>
        <p:nvSpPr>
          <p:cNvPr id="3" name="Content Placeholder 2">
            <a:extLst>
              <a:ext uri="{FF2B5EF4-FFF2-40B4-BE49-F238E27FC236}">
                <a16:creationId xmlns:a16="http://schemas.microsoft.com/office/drawing/2014/main" id="{13C01DAA-321F-1D0A-597D-78EC1F280D54}"/>
              </a:ext>
            </a:extLst>
          </p:cNvPr>
          <p:cNvSpPr>
            <a:spLocks noGrp="1"/>
          </p:cNvSpPr>
          <p:nvPr>
            <p:ph idx="1"/>
          </p:nvPr>
        </p:nvSpPr>
        <p:spPr>
          <a:xfrm>
            <a:off x="3713990" y="262919"/>
            <a:ext cx="5183661" cy="3110382"/>
          </a:xfrm>
        </p:spPr>
        <p:txBody>
          <a:bodyPr anchor="ctr">
            <a:normAutofit/>
          </a:bodyPr>
          <a:lstStyle/>
          <a:p>
            <a:pPr marL="342900" marR="0" lvl="0" indent="-342900">
              <a:spcBef>
                <a:spcPts val="0"/>
              </a:spcBef>
              <a:spcAft>
                <a:spcPts val="0"/>
              </a:spcAft>
              <a:buFont typeface="+mj-lt"/>
              <a:buAutoNum type="arabicPeriod"/>
              <a:tabLst>
                <a:tab pos="571500" algn="l"/>
              </a:tabLst>
            </a:pPr>
            <a:r>
              <a:rPr lang="en-US" sz="2800" dirty="0">
                <a:effectLst/>
                <a:latin typeface="Times New Roman" panose="02020603050405020304" pitchFamily="18" charset="0"/>
                <a:ea typeface="Calibri" panose="020F0502020204030204" pitchFamily="34" charset="0"/>
              </a:rPr>
              <a:t>Blue, Kaki or Jeans pants or skirts</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800"/>
              </a:spcAft>
              <a:buFont typeface="+mj-lt"/>
              <a:buAutoNum type="arabicPeriod"/>
            </a:pPr>
            <a:r>
              <a:rPr lang="en-US" sz="2800" dirty="0">
                <a:effectLst/>
                <a:latin typeface="Times New Roman" panose="02020603050405020304" pitchFamily="18" charset="0"/>
                <a:ea typeface="Calibri" panose="020F0502020204030204" pitchFamily="34" charset="0"/>
              </a:rPr>
              <a:t>Our Lady of Guadalupe T-Shirt</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800"/>
              </a:spcAft>
              <a:buFont typeface="+mj-lt"/>
              <a:buAutoNum type="arabicPeriod"/>
            </a:pPr>
            <a:r>
              <a:rPr lang="en-US" sz="2800" dirty="0">
                <a:effectLst/>
                <a:latin typeface="Times New Roman" panose="02020603050405020304" pitchFamily="18" charset="0"/>
                <a:ea typeface="Calibri" panose="020F0502020204030204" pitchFamily="34" charset="0"/>
              </a:rPr>
              <a:t>ID Tag</a:t>
            </a:r>
            <a:endParaRPr lang="en-US" sz="2800" dirty="0">
              <a:effectLst/>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DE9D4C1A-AD2D-FCF3-B9B0-5F66ED58D0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10490"/>
          <a:stretch/>
        </p:blipFill>
        <p:spPr bwMode="auto">
          <a:xfrm>
            <a:off x="9255262" y="119753"/>
            <a:ext cx="2704878" cy="3217333"/>
          </a:xfrm>
          <a:prstGeom prst="rect">
            <a:avLst/>
          </a:prstGeom>
          <a:noFill/>
        </p:spPr>
      </p:pic>
      <p:pic>
        <p:nvPicPr>
          <p:cNvPr id="7" name="Picture 6">
            <a:extLst>
              <a:ext uri="{FF2B5EF4-FFF2-40B4-BE49-F238E27FC236}">
                <a16:creationId xmlns:a16="http://schemas.microsoft.com/office/drawing/2014/main" id="{74F9AF7D-3F6A-4E0C-36A6-AAE7FDBA2396}"/>
              </a:ext>
            </a:extLst>
          </p:cNvPr>
          <p:cNvPicPr>
            <a:picLocks noChangeAspect="1"/>
          </p:cNvPicPr>
          <p:nvPr/>
        </p:nvPicPr>
        <p:blipFill>
          <a:blip r:embed="rId3"/>
          <a:stretch>
            <a:fillRect/>
          </a:stretch>
        </p:blipFill>
        <p:spPr>
          <a:xfrm>
            <a:off x="685800" y="3032911"/>
            <a:ext cx="11274340" cy="3705336"/>
          </a:xfrm>
          <a:prstGeom prst="rect">
            <a:avLst/>
          </a:prstGeom>
        </p:spPr>
      </p:pic>
    </p:spTree>
    <p:extLst>
      <p:ext uri="{BB962C8B-B14F-4D97-AF65-F5344CB8AC3E}">
        <p14:creationId xmlns:p14="http://schemas.microsoft.com/office/powerpoint/2010/main" val="1201432254"/>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3029</TotalTime>
  <Words>3103</Words>
  <Application>Microsoft Office PowerPoint</Application>
  <PresentationFormat>Widescreen</PresentationFormat>
  <Paragraphs>245</Paragraphs>
  <Slides>42</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42</vt:i4>
      </vt:variant>
    </vt:vector>
  </HeadingPairs>
  <TitlesOfParts>
    <vt:vector size="55" baseType="lpstr">
      <vt:lpstr>Aharoni</vt:lpstr>
      <vt:lpstr>Aptos</vt:lpstr>
      <vt:lpstr>Aptos Display</vt:lpstr>
      <vt:lpstr>Arial</vt:lpstr>
      <vt:lpstr>Arial Black</vt:lpstr>
      <vt:lpstr>Avenir Next LT Pro</vt:lpstr>
      <vt:lpstr>Garamond</vt:lpstr>
      <vt:lpstr>Gill Sans MT</vt:lpstr>
      <vt:lpstr>Roboto</vt:lpstr>
      <vt:lpstr>Times New Roman</vt:lpstr>
      <vt:lpstr>FadeVTI</vt:lpstr>
      <vt:lpstr>Office Theme</vt:lpstr>
      <vt:lpstr>Organic</vt:lpstr>
      <vt:lpstr>PowerPoint Presentation</vt:lpstr>
      <vt:lpstr>PowerPoint Presentation</vt:lpstr>
      <vt:lpstr>Google Classroom</vt:lpstr>
      <vt:lpstr>Parent’s Handbook</vt:lpstr>
      <vt:lpstr>I have watched this  Open House Video</vt:lpstr>
      <vt:lpstr>Asistencia a Misa</vt:lpstr>
      <vt:lpstr>First Mass and Blessing for all our Students</vt:lpstr>
      <vt:lpstr>First day of Classes for kids and parents</vt:lpstr>
      <vt:lpstr>Uniform</vt:lpstr>
      <vt:lpstr>Calendario / Calendar</vt:lpstr>
      <vt:lpstr>Class Attendance</vt:lpstr>
      <vt:lpstr>Material/ School Supplies</vt:lpstr>
      <vt:lpstr>PowerPoint Presentation</vt:lpstr>
      <vt:lpstr>Classes of Formation for Parents</vt:lpstr>
      <vt:lpstr>Pick up Parents’ ID for DAHS</vt:lpstr>
      <vt:lpstr>Drop off and Pick up AT DORAL ACADEMY HIGH SCHOOL on Sundays</vt:lpstr>
      <vt:lpstr>Drop off and Pick up AT DORAL ACADEMY HIGH SCHOOL on Sundays</vt:lpstr>
      <vt:lpstr>Classrooms @ DAHS</vt:lpstr>
      <vt:lpstr>PowerPoint Presentation</vt:lpstr>
      <vt:lpstr>Pick up Barcode for Shelton Academy</vt:lpstr>
      <vt:lpstr>Drop off and Pick up AT SHELTON ACADEMY on Mondays, Tuesdays and Wednesday</vt:lpstr>
      <vt:lpstr>Drop off and Pick up AT SHELTON ACADEMY on Mondays, Tuesdays and Wednesday</vt:lpstr>
      <vt:lpstr>Classrooms @ Shelton</vt:lpstr>
      <vt:lpstr>PowerPoint Presentation</vt:lpstr>
      <vt:lpstr>Our Lady of Guadalupe is dedicated to teach the Catholic Faith to the children of our parish. Additionally the Religious Education Department is charged with presenting the “Teaching Touching Safety” program to our students. This program is part of the Archdiocese of Miami’s ongoing effort to help create and maintain safe environments for children. The following is a summary of this year program. Lesson 7:  Principle: Educating children about Internet Safety. Specifically: 1) Some Do’s and Don’ts of interacting with people on the Internet, and 2) The importance of protecting yourself and your personal information while using the Internet.  Catechism: Man is obliged to follow the moral law, which urges him “to do what is good and avoid what is evil” (cf. GS 16). This law makes itself heard in his conscience. #1713  Goal: To assist children and young people in recognizing the risks of providing personal information to anyone on the Internet and to help them realize how hard it is to know who someone really is when the only avenue of communication is the Internet.  Objectives: To teach children and young people safety rules for the Internet and to raise their awareness about the ways adults can use the Internet to confuse and “trick” them into believing things that are not true. The goal for this lesson is not to teach everything about Internet safety but to concentrate on two specific areas: 1) keeping personal information private, and 2) realizing that there is no way to really know who is talking with you on the Internet. The specific learning goals are: Children and young people can learn when to give personal information to an adult and when to keep it private. Children and young people should never give private information to someone they don’t know or can’t see, such as people who might contact them through the Internet.  </vt:lpstr>
      <vt:lpstr>PowerPoint Presentation</vt:lpstr>
      <vt:lpstr>FIRST COMMUNION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Year Retreat for Parents &amp;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Miguel Ruiz</dc:creator>
  <cp:lastModifiedBy>Miguel Ruiz</cp:lastModifiedBy>
  <cp:revision>27</cp:revision>
  <dcterms:created xsi:type="dcterms:W3CDTF">2024-07-11T14:40:27Z</dcterms:created>
  <dcterms:modified xsi:type="dcterms:W3CDTF">2025-08-21T18:17:06Z</dcterms:modified>
</cp:coreProperties>
</file>