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00" r:id="rId2"/>
  </p:sldMasterIdLst>
  <p:notesMasterIdLst>
    <p:notesMasterId r:id="rId52"/>
  </p:notesMasterIdLst>
  <p:sldIdLst>
    <p:sldId id="256" r:id="rId3"/>
    <p:sldId id="298" r:id="rId4"/>
    <p:sldId id="299" r:id="rId5"/>
    <p:sldId id="300" r:id="rId6"/>
    <p:sldId id="301" r:id="rId7"/>
    <p:sldId id="302" r:id="rId8"/>
    <p:sldId id="303" r:id="rId9"/>
    <p:sldId id="304" r:id="rId10"/>
    <p:sldId id="263" r:id="rId11"/>
    <p:sldId id="261" r:id="rId12"/>
    <p:sldId id="305" r:id="rId13"/>
    <p:sldId id="262" r:id="rId14"/>
    <p:sldId id="284" r:id="rId15"/>
    <p:sldId id="264" r:id="rId16"/>
    <p:sldId id="270" r:id="rId17"/>
    <p:sldId id="306" r:id="rId18"/>
    <p:sldId id="307" r:id="rId19"/>
    <p:sldId id="308" r:id="rId20"/>
    <p:sldId id="309" r:id="rId21"/>
    <p:sldId id="271" r:id="rId22"/>
    <p:sldId id="310" r:id="rId23"/>
    <p:sldId id="311" r:id="rId24"/>
    <p:sldId id="312" r:id="rId25"/>
    <p:sldId id="294" r:id="rId26"/>
    <p:sldId id="273" r:id="rId27"/>
    <p:sldId id="275" r:id="rId28"/>
    <p:sldId id="323" r:id="rId29"/>
    <p:sldId id="272" r:id="rId30"/>
    <p:sldId id="280" r:id="rId31"/>
    <p:sldId id="324" r:id="rId32"/>
    <p:sldId id="325" r:id="rId33"/>
    <p:sldId id="326" r:id="rId34"/>
    <p:sldId id="327" r:id="rId35"/>
    <p:sldId id="328" r:id="rId36"/>
    <p:sldId id="329" r:id="rId37"/>
    <p:sldId id="314" r:id="rId38"/>
    <p:sldId id="315" r:id="rId39"/>
    <p:sldId id="316" r:id="rId40"/>
    <p:sldId id="277" r:id="rId41"/>
    <p:sldId id="317" r:id="rId42"/>
    <p:sldId id="278" r:id="rId43"/>
    <p:sldId id="285" r:id="rId44"/>
    <p:sldId id="322" r:id="rId45"/>
    <p:sldId id="287" r:id="rId46"/>
    <p:sldId id="288" r:id="rId47"/>
    <p:sldId id="289" r:id="rId48"/>
    <p:sldId id="330" r:id="rId49"/>
    <p:sldId id="282" r:id="rId50"/>
    <p:sldId id="29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03" autoAdjust="0"/>
    <p:restoredTop sz="94660"/>
  </p:normalViewPr>
  <p:slideViewPr>
    <p:cSldViewPr snapToGrid="0">
      <p:cViewPr varScale="1">
        <p:scale>
          <a:sx n="52" d="100"/>
          <a:sy n="52" d="100"/>
        </p:scale>
        <p:origin x="54" y="12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680EB-1306-43C0-BDA5-DFFE3107BCB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893316FE-4B59-4588-AF48-D4E4CD2A66C8}">
      <dgm:prSet/>
      <dgm:spPr/>
      <dgm:t>
        <a:bodyPr/>
        <a:lstStyle/>
        <a:p>
          <a:r>
            <a:rPr lang="en-US" dirty="0"/>
            <a:t>A Catholic Baptized person</a:t>
          </a:r>
        </a:p>
      </dgm:t>
    </dgm:pt>
    <dgm:pt modelId="{AB022420-5B50-478A-B7D2-0F5691EE22CA}" type="parTrans" cxnId="{AC9386E0-7F54-490B-8BB3-8C35817EECD2}">
      <dgm:prSet/>
      <dgm:spPr/>
      <dgm:t>
        <a:bodyPr/>
        <a:lstStyle/>
        <a:p>
          <a:endParaRPr lang="en-US"/>
        </a:p>
      </dgm:t>
    </dgm:pt>
    <dgm:pt modelId="{524942BB-57F9-4FED-A276-D760D221D066}" type="sibTrans" cxnId="{AC9386E0-7F54-490B-8BB3-8C35817EECD2}">
      <dgm:prSet/>
      <dgm:spPr/>
      <dgm:t>
        <a:bodyPr/>
        <a:lstStyle/>
        <a:p>
          <a:endParaRPr lang="en-US"/>
        </a:p>
      </dgm:t>
    </dgm:pt>
    <dgm:pt modelId="{CFE146BB-12C2-470E-A1CF-D5E50ACDBD3C}">
      <dgm:prSet/>
      <dgm:spPr/>
      <dgm:t>
        <a:bodyPr/>
        <a:lstStyle/>
        <a:p>
          <a:r>
            <a:rPr lang="en-US" dirty="0"/>
            <a:t>Who Received the Sacraments of </a:t>
          </a:r>
        </a:p>
        <a:p>
          <a:r>
            <a:rPr lang="en-US" dirty="0"/>
            <a:t>First Communion &amp;</a:t>
          </a:r>
          <a:br>
            <a:rPr lang="en-US" dirty="0"/>
          </a:br>
          <a:r>
            <a:rPr lang="en-US" dirty="0"/>
            <a:t>Confirmation</a:t>
          </a:r>
        </a:p>
      </dgm:t>
    </dgm:pt>
    <dgm:pt modelId="{6AEB389D-E472-4449-AC96-3A01FC509702}" type="parTrans" cxnId="{69F45B04-E79D-4CB9-A107-F00B5741AB32}">
      <dgm:prSet/>
      <dgm:spPr/>
      <dgm:t>
        <a:bodyPr/>
        <a:lstStyle/>
        <a:p>
          <a:endParaRPr lang="en-US"/>
        </a:p>
      </dgm:t>
    </dgm:pt>
    <dgm:pt modelId="{4A0C0675-0DE0-4A07-A18D-5A534B0F7427}" type="sibTrans" cxnId="{69F45B04-E79D-4CB9-A107-F00B5741AB32}">
      <dgm:prSet/>
      <dgm:spPr/>
      <dgm:t>
        <a:bodyPr/>
        <a:lstStyle/>
        <a:p>
          <a:endParaRPr lang="en-US"/>
        </a:p>
      </dgm:t>
    </dgm:pt>
    <dgm:pt modelId="{2F9DBE58-A220-4B93-AA05-DF466355EDFD}">
      <dgm:prSet/>
      <dgm:spPr/>
      <dgm:t>
        <a:bodyPr/>
        <a:lstStyle/>
        <a:p>
          <a:r>
            <a:rPr lang="en-US" dirty="0"/>
            <a:t>Who is Single or…</a:t>
          </a:r>
        </a:p>
      </dgm:t>
    </dgm:pt>
    <dgm:pt modelId="{88A56CC7-185B-4553-89DC-62C9BBDD2BFE}" type="parTrans" cxnId="{5CC43B16-85E5-4C88-93B1-940DEBD12334}">
      <dgm:prSet/>
      <dgm:spPr/>
      <dgm:t>
        <a:bodyPr/>
        <a:lstStyle/>
        <a:p>
          <a:endParaRPr lang="en-US"/>
        </a:p>
      </dgm:t>
    </dgm:pt>
    <dgm:pt modelId="{FADF65BB-C5CF-452A-9AC6-E9770BEE9499}" type="sibTrans" cxnId="{5CC43B16-85E5-4C88-93B1-940DEBD12334}">
      <dgm:prSet/>
      <dgm:spPr/>
      <dgm:t>
        <a:bodyPr/>
        <a:lstStyle/>
        <a:p>
          <a:endParaRPr lang="en-US"/>
        </a:p>
      </dgm:t>
    </dgm:pt>
    <dgm:pt modelId="{1ECD06FD-68D7-4B1C-9855-04DF4F7C57C3}">
      <dgm:prSet/>
      <dgm:spPr/>
      <dgm:t>
        <a:bodyPr/>
        <a:lstStyle/>
        <a:p>
          <a:r>
            <a:rPr lang="en-US" dirty="0"/>
            <a:t>Married in the Catholic Church</a:t>
          </a:r>
        </a:p>
      </dgm:t>
    </dgm:pt>
    <dgm:pt modelId="{153BEECF-7E63-4505-8872-7A063FC271A2}" type="parTrans" cxnId="{F75CF0EC-3DDF-4D4B-845A-DA8DBB56E249}">
      <dgm:prSet/>
      <dgm:spPr/>
      <dgm:t>
        <a:bodyPr/>
        <a:lstStyle/>
        <a:p>
          <a:endParaRPr lang="en-US"/>
        </a:p>
      </dgm:t>
    </dgm:pt>
    <dgm:pt modelId="{FA1158C4-CDF7-4C5E-8BF5-17050266FBDB}" type="sibTrans" cxnId="{F75CF0EC-3DDF-4D4B-845A-DA8DBB56E249}">
      <dgm:prSet/>
      <dgm:spPr/>
      <dgm:t>
        <a:bodyPr/>
        <a:lstStyle/>
        <a:p>
          <a:endParaRPr lang="en-US"/>
        </a:p>
      </dgm:t>
    </dgm:pt>
    <dgm:pt modelId="{7BF41DD2-8BDB-4F9F-A4DD-278A5BD30C08}" type="pres">
      <dgm:prSet presAssocID="{1D6680EB-1306-43C0-BDA5-DFFE3107BCBB}" presName="diagram" presStyleCnt="0">
        <dgm:presLayoutVars>
          <dgm:dir/>
          <dgm:resizeHandles val="exact"/>
        </dgm:presLayoutVars>
      </dgm:prSet>
      <dgm:spPr/>
    </dgm:pt>
    <dgm:pt modelId="{2D2349F5-DA9E-41AD-AB49-51197241362A}" type="pres">
      <dgm:prSet presAssocID="{893316FE-4B59-4588-AF48-D4E4CD2A66C8}" presName="node" presStyleLbl="node1" presStyleIdx="0" presStyleCnt="4">
        <dgm:presLayoutVars>
          <dgm:bulletEnabled val="1"/>
        </dgm:presLayoutVars>
      </dgm:prSet>
      <dgm:spPr/>
    </dgm:pt>
    <dgm:pt modelId="{379CB298-B366-4679-A3BE-07D29BB24D2E}" type="pres">
      <dgm:prSet presAssocID="{524942BB-57F9-4FED-A276-D760D221D066}" presName="sibTrans" presStyleLbl="sibTrans2D1" presStyleIdx="0" presStyleCnt="3"/>
      <dgm:spPr/>
    </dgm:pt>
    <dgm:pt modelId="{A4B524CD-1BE8-4447-9B9F-D1E06BC78B82}" type="pres">
      <dgm:prSet presAssocID="{524942BB-57F9-4FED-A276-D760D221D066}" presName="connectorText" presStyleLbl="sibTrans2D1" presStyleIdx="0" presStyleCnt="3"/>
      <dgm:spPr/>
    </dgm:pt>
    <dgm:pt modelId="{D79D7DF6-1B2C-45F5-A8B7-FCE158BB7993}" type="pres">
      <dgm:prSet presAssocID="{CFE146BB-12C2-470E-A1CF-D5E50ACDBD3C}" presName="node" presStyleLbl="node1" presStyleIdx="1" presStyleCnt="4">
        <dgm:presLayoutVars>
          <dgm:bulletEnabled val="1"/>
        </dgm:presLayoutVars>
      </dgm:prSet>
      <dgm:spPr/>
    </dgm:pt>
    <dgm:pt modelId="{7203FAB2-C52C-45C9-B5D2-8FE502E137C8}" type="pres">
      <dgm:prSet presAssocID="{4A0C0675-0DE0-4A07-A18D-5A534B0F7427}" presName="sibTrans" presStyleLbl="sibTrans2D1" presStyleIdx="1" presStyleCnt="3"/>
      <dgm:spPr/>
    </dgm:pt>
    <dgm:pt modelId="{302ABF54-68DE-45F9-9328-A99B0AB062EA}" type="pres">
      <dgm:prSet presAssocID="{4A0C0675-0DE0-4A07-A18D-5A534B0F7427}" presName="connectorText" presStyleLbl="sibTrans2D1" presStyleIdx="1" presStyleCnt="3"/>
      <dgm:spPr/>
    </dgm:pt>
    <dgm:pt modelId="{FECA0FAE-A2AD-42C3-A473-6A15A501B17D}" type="pres">
      <dgm:prSet presAssocID="{2F9DBE58-A220-4B93-AA05-DF466355EDFD}" presName="node" presStyleLbl="node1" presStyleIdx="2" presStyleCnt="4" custLinFactNeighborX="-386" custLinFactNeighborY="-644">
        <dgm:presLayoutVars>
          <dgm:bulletEnabled val="1"/>
        </dgm:presLayoutVars>
      </dgm:prSet>
      <dgm:spPr/>
    </dgm:pt>
    <dgm:pt modelId="{334333F9-711D-404D-A01A-D4B31798F7D4}" type="pres">
      <dgm:prSet presAssocID="{FADF65BB-C5CF-452A-9AC6-E9770BEE9499}" presName="sibTrans" presStyleLbl="sibTrans2D1" presStyleIdx="2" presStyleCnt="3"/>
      <dgm:spPr/>
    </dgm:pt>
    <dgm:pt modelId="{C243E1E7-2B82-42CB-9629-98048CC8F48A}" type="pres">
      <dgm:prSet presAssocID="{FADF65BB-C5CF-452A-9AC6-E9770BEE9499}" presName="connectorText" presStyleLbl="sibTrans2D1" presStyleIdx="2" presStyleCnt="3"/>
      <dgm:spPr/>
    </dgm:pt>
    <dgm:pt modelId="{C7B233F7-7C5C-4DB6-83C3-460FAEC9E2F3}" type="pres">
      <dgm:prSet presAssocID="{1ECD06FD-68D7-4B1C-9855-04DF4F7C57C3}" presName="node" presStyleLbl="node1" presStyleIdx="3" presStyleCnt="4">
        <dgm:presLayoutVars>
          <dgm:bulletEnabled val="1"/>
        </dgm:presLayoutVars>
      </dgm:prSet>
      <dgm:spPr/>
    </dgm:pt>
  </dgm:ptLst>
  <dgm:cxnLst>
    <dgm:cxn modelId="{69F45B04-E79D-4CB9-A107-F00B5741AB32}" srcId="{1D6680EB-1306-43C0-BDA5-DFFE3107BCBB}" destId="{CFE146BB-12C2-470E-A1CF-D5E50ACDBD3C}" srcOrd="1" destOrd="0" parTransId="{6AEB389D-E472-4449-AC96-3A01FC509702}" sibTransId="{4A0C0675-0DE0-4A07-A18D-5A534B0F7427}"/>
    <dgm:cxn modelId="{8D0CB108-3E29-41D3-B850-543D9B7649F3}" type="presOf" srcId="{4A0C0675-0DE0-4A07-A18D-5A534B0F7427}" destId="{302ABF54-68DE-45F9-9328-A99B0AB062EA}" srcOrd="1" destOrd="0" presId="urn:microsoft.com/office/officeart/2005/8/layout/process5"/>
    <dgm:cxn modelId="{5CC43B16-85E5-4C88-93B1-940DEBD12334}" srcId="{1D6680EB-1306-43C0-BDA5-DFFE3107BCBB}" destId="{2F9DBE58-A220-4B93-AA05-DF466355EDFD}" srcOrd="2" destOrd="0" parTransId="{88A56CC7-185B-4553-89DC-62C9BBDD2BFE}" sibTransId="{FADF65BB-C5CF-452A-9AC6-E9770BEE9499}"/>
    <dgm:cxn modelId="{2182C517-BB2A-4AE1-A54C-DDA789FE5AFC}" type="presOf" srcId="{1D6680EB-1306-43C0-BDA5-DFFE3107BCBB}" destId="{7BF41DD2-8BDB-4F9F-A4DD-278A5BD30C08}" srcOrd="0" destOrd="0" presId="urn:microsoft.com/office/officeart/2005/8/layout/process5"/>
    <dgm:cxn modelId="{0D3B631D-1069-4048-B5FB-C57B62E8EE37}" type="presOf" srcId="{2F9DBE58-A220-4B93-AA05-DF466355EDFD}" destId="{FECA0FAE-A2AD-42C3-A473-6A15A501B17D}" srcOrd="0" destOrd="0" presId="urn:microsoft.com/office/officeart/2005/8/layout/process5"/>
    <dgm:cxn modelId="{EB75CB34-D90E-4A3A-A234-6E4169F1E8FB}" type="presOf" srcId="{4A0C0675-0DE0-4A07-A18D-5A534B0F7427}" destId="{7203FAB2-C52C-45C9-B5D2-8FE502E137C8}" srcOrd="0" destOrd="0" presId="urn:microsoft.com/office/officeart/2005/8/layout/process5"/>
    <dgm:cxn modelId="{F66EE672-DA9D-4655-BC3C-C838E3DFDB54}" type="presOf" srcId="{FADF65BB-C5CF-452A-9AC6-E9770BEE9499}" destId="{C243E1E7-2B82-42CB-9629-98048CC8F48A}" srcOrd="1" destOrd="0" presId="urn:microsoft.com/office/officeart/2005/8/layout/process5"/>
    <dgm:cxn modelId="{7C5F0258-CDFE-4D4D-82E1-E8279B036CC3}" type="presOf" srcId="{524942BB-57F9-4FED-A276-D760D221D066}" destId="{A4B524CD-1BE8-4447-9B9F-D1E06BC78B82}" srcOrd="1" destOrd="0" presId="urn:microsoft.com/office/officeart/2005/8/layout/process5"/>
    <dgm:cxn modelId="{CA34765A-D78C-4579-89A5-24E627785FDB}" type="presOf" srcId="{FADF65BB-C5CF-452A-9AC6-E9770BEE9499}" destId="{334333F9-711D-404D-A01A-D4B31798F7D4}" srcOrd="0" destOrd="0" presId="urn:microsoft.com/office/officeart/2005/8/layout/process5"/>
    <dgm:cxn modelId="{E2C1ED5A-7B4C-492F-889A-61F678A13E71}" type="presOf" srcId="{524942BB-57F9-4FED-A276-D760D221D066}" destId="{379CB298-B366-4679-A3BE-07D29BB24D2E}" srcOrd="0" destOrd="0" presId="urn:microsoft.com/office/officeart/2005/8/layout/process5"/>
    <dgm:cxn modelId="{DBAC0886-8E46-42B3-BED5-ADF3CF9EA2A2}" type="presOf" srcId="{CFE146BB-12C2-470E-A1CF-D5E50ACDBD3C}" destId="{D79D7DF6-1B2C-45F5-A8B7-FCE158BB7993}" srcOrd="0" destOrd="0" presId="urn:microsoft.com/office/officeart/2005/8/layout/process5"/>
    <dgm:cxn modelId="{2764148E-D893-40BC-8AFF-8B4EA8A17773}" type="presOf" srcId="{1ECD06FD-68D7-4B1C-9855-04DF4F7C57C3}" destId="{C7B233F7-7C5C-4DB6-83C3-460FAEC9E2F3}" srcOrd="0" destOrd="0" presId="urn:microsoft.com/office/officeart/2005/8/layout/process5"/>
    <dgm:cxn modelId="{5F6DF0C3-78AD-4649-9F21-378F1E88E4F7}" type="presOf" srcId="{893316FE-4B59-4588-AF48-D4E4CD2A66C8}" destId="{2D2349F5-DA9E-41AD-AB49-51197241362A}" srcOrd="0" destOrd="0" presId="urn:microsoft.com/office/officeart/2005/8/layout/process5"/>
    <dgm:cxn modelId="{AC9386E0-7F54-490B-8BB3-8C35817EECD2}" srcId="{1D6680EB-1306-43C0-BDA5-DFFE3107BCBB}" destId="{893316FE-4B59-4588-AF48-D4E4CD2A66C8}" srcOrd="0" destOrd="0" parTransId="{AB022420-5B50-478A-B7D2-0F5691EE22CA}" sibTransId="{524942BB-57F9-4FED-A276-D760D221D066}"/>
    <dgm:cxn modelId="{F75CF0EC-3DDF-4D4B-845A-DA8DBB56E249}" srcId="{1D6680EB-1306-43C0-BDA5-DFFE3107BCBB}" destId="{1ECD06FD-68D7-4B1C-9855-04DF4F7C57C3}" srcOrd="3" destOrd="0" parTransId="{153BEECF-7E63-4505-8872-7A063FC271A2}" sibTransId="{FA1158C4-CDF7-4C5E-8BF5-17050266FBDB}"/>
    <dgm:cxn modelId="{DADD5F33-2A5A-4B16-93D2-76A7C7ACB3F4}" type="presParOf" srcId="{7BF41DD2-8BDB-4F9F-A4DD-278A5BD30C08}" destId="{2D2349F5-DA9E-41AD-AB49-51197241362A}" srcOrd="0" destOrd="0" presId="urn:microsoft.com/office/officeart/2005/8/layout/process5"/>
    <dgm:cxn modelId="{DA012E14-FF5A-4900-93DC-CD0C7F215E2D}" type="presParOf" srcId="{7BF41DD2-8BDB-4F9F-A4DD-278A5BD30C08}" destId="{379CB298-B366-4679-A3BE-07D29BB24D2E}" srcOrd="1" destOrd="0" presId="urn:microsoft.com/office/officeart/2005/8/layout/process5"/>
    <dgm:cxn modelId="{44270036-E47C-4331-BCE9-7C0BE9208659}" type="presParOf" srcId="{379CB298-B366-4679-A3BE-07D29BB24D2E}" destId="{A4B524CD-1BE8-4447-9B9F-D1E06BC78B82}" srcOrd="0" destOrd="0" presId="urn:microsoft.com/office/officeart/2005/8/layout/process5"/>
    <dgm:cxn modelId="{1CFA3BB7-F466-489B-9777-33BDA894528B}" type="presParOf" srcId="{7BF41DD2-8BDB-4F9F-A4DD-278A5BD30C08}" destId="{D79D7DF6-1B2C-45F5-A8B7-FCE158BB7993}" srcOrd="2" destOrd="0" presId="urn:microsoft.com/office/officeart/2005/8/layout/process5"/>
    <dgm:cxn modelId="{931EA7BE-D7FF-4D8C-ACC3-D85820DA1F8A}" type="presParOf" srcId="{7BF41DD2-8BDB-4F9F-A4DD-278A5BD30C08}" destId="{7203FAB2-C52C-45C9-B5D2-8FE502E137C8}" srcOrd="3" destOrd="0" presId="urn:microsoft.com/office/officeart/2005/8/layout/process5"/>
    <dgm:cxn modelId="{2A6295F3-4D11-4F16-A0F6-8620547AA048}" type="presParOf" srcId="{7203FAB2-C52C-45C9-B5D2-8FE502E137C8}" destId="{302ABF54-68DE-45F9-9328-A99B0AB062EA}" srcOrd="0" destOrd="0" presId="urn:microsoft.com/office/officeart/2005/8/layout/process5"/>
    <dgm:cxn modelId="{B00F99DD-A60D-4B57-BBD4-523ABD1E6194}" type="presParOf" srcId="{7BF41DD2-8BDB-4F9F-A4DD-278A5BD30C08}" destId="{FECA0FAE-A2AD-42C3-A473-6A15A501B17D}" srcOrd="4" destOrd="0" presId="urn:microsoft.com/office/officeart/2005/8/layout/process5"/>
    <dgm:cxn modelId="{A406B5AF-3E58-493C-807A-82E4F99CE2EE}" type="presParOf" srcId="{7BF41DD2-8BDB-4F9F-A4DD-278A5BD30C08}" destId="{334333F9-711D-404D-A01A-D4B31798F7D4}" srcOrd="5" destOrd="0" presId="urn:microsoft.com/office/officeart/2005/8/layout/process5"/>
    <dgm:cxn modelId="{9234ADB5-9D75-47F7-ADDC-942DDCEE28BD}" type="presParOf" srcId="{334333F9-711D-404D-A01A-D4B31798F7D4}" destId="{C243E1E7-2B82-42CB-9629-98048CC8F48A}" srcOrd="0" destOrd="0" presId="urn:microsoft.com/office/officeart/2005/8/layout/process5"/>
    <dgm:cxn modelId="{F41AF1A0-441E-4274-BB1B-4B0C527CD7B1}" type="presParOf" srcId="{7BF41DD2-8BDB-4F9F-A4DD-278A5BD30C08}" destId="{C7B233F7-7C5C-4DB6-83C3-460FAEC9E2F3}"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680EB-1306-43C0-BDA5-DFFE3107BCBB}"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893316FE-4B59-4588-AF48-D4E4CD2A66C8}">
      <dgm:prSet/>
      <dgm:spPr/>
      <dgm:t>
        <a:bodyPr/>
        <a:lstStyle/>
        <a:p>
          <a:r>
            <a:rPr lang="en-US"/>
            <a:t>A non-baptized person cannot act as a Sponsor.</a:t>
          </a:r>
        </a:p>
      </dgm:t>
    </dgm:pt>
    <dgm:pt modelId="{AB022420-5B50-478A-B7D2-0F5691EE22CA}" type="parTrans" cxnId="{AC9386E0-7F54-490B-8BB3-8C35817EECD2}">
      <dgm:prSet/>
      <dgm:spPr/>
      <dgm:t>
        <a:bodyPr/>
        <a:lstStyle/>
        <a:p>
          <a:endParaRPr lang="en-US"/>
        </a:p>
      </dgm:t>
    </dgm:pt>
    <dgm:pt modelId="{524942BB-57F9-4FED-A276-D760D221D066}" type="sibTrans" cxnId="{AC9386E0-7F54-490B-8BB3-8C35817EECD2}">
      <dgm:prSet/>
      <dgm:spPr/>
      <dgm:t>
        <a:bodyPr/>
        <a:lstStyle/>
        <a:p>
          <a:endParaRPr lang="en-US"/>
        </a:p>
      </dgm:t>
    </dgm:pt>
    <dgm:pt modelId="{CFE146BB-12C2-470E-A1CF-D5E50ACDBD3C}">
      <dgm:prSet/>
      <dgm:spPr/>
      <dgm:t>
        <a:bodyPr/>
        <a:lstStyle/>
        <a:p>
          <a:r>
            <a:rPr lang="en-US"/>
            <a:t>A single person who is not married but cohabitating with someone is not permitted to serve as a sponsor.</a:t>
          </a:r>
        </a:p>
      </dgm:t>
    </dgm:pt>
    <dgm:pt modelId="{6AEB389D-E472-4449-AC96-3A01FC509702}" type="parTrans" cxnId="{69F45B04-E79D-4CB9-A107-F00B5741AB32}">
      <dgm:prSet/>
      <dgm:spPr/>
      <dgm:t>
        <a:bodyPr/>
        <a:lstStyle/>
        <a:p>
          <a:endParaRPr lang="en-US"/>
        </a:p>
      </dgm:t>
    </dgm:pt>
    <dgm:pt modelId="{4A0C0675-0DE0-4A07-A18D-5A534B0F7427}" type="sibTrans" cxnId="{69F45B04-E79D-4CB9-A107-F00B5741AB32}">
      <dgm:prSet/>
      <dgm:spPr/>
      <dgm:t>
        <a:bodyPr/>
        <a:lstStyle/>
        <a:p>
          <a:endParaRPr lang="en-US"/>
        </a:p>
      </dgm:t>
    </dgm:pt>
    <dgm:pt modelId="{2F9DBE58-A220-4B93-AA05-DF466355EDFD}">
      <dgm:prSet/>
      <dgm:spPr/>
      <dgm:t>
        <a:bodyPr/>
        <a:lstStyle/>
        <a:p>
          <a:r>
            <a:rPr lang="en-US"/>
            <a:t>Cannot be the father or mother of the one to be baptized.</a:t>
          </a:r>
        </a:p>
      </dgm:t>
    </dgm:pt>
    <dgm:pt modelId="{88A56CC7-185B-4553-89DC-62C9BBDD2BFE}" type="parTrans" cxnId="{5CC43B16-85E5-4C88-93B1-940DEBD12334}">
      <dgm:prSet/>
      <dgm:spPr/>
      <dgm:t>
        <a:bodyPr/>
        <a:lstStyle/>
        <a:p>
          <a:endParaRPr lang="en-US"/>
        </a:p>
      </dgm:t>
    </dgm:pt>
    <dgm:pt modelId="{FADF65BB-C5CF-452A-9AC6-E9770BEE9499}" type="sibTrans" cxnId="{5CC43B16-85E5-4C88-93B1-940DEBD12334}">
      <dgm:prSet/>
      <dgm:spPr/>
      <dgm:t>
        <a:bodyPr/>
        <a:lstStyle/>
        <a:p>
          <a:endParaRPr lang="en-US"/>
        </a:p>
      </dgm:t>
    </dgm:pt>
    <dgm:pt modelId="{1ECD06FD-68D7-4B1C-9855-04DF4F7C57C3}">
      <dgm:prSet/>
      <dgm:spPr/>
      <dgm:t>
        <a:bodyPr/>
        <a:lstStyle/>
        <a:p>
          <a:r>
            <a:rPr lang="en-US"/>
            <a:t>A baptized person who belongs to a non-Catholic ecclesial community is not to participate except together with a Catholic sponsor and then only as a witness to the baptism, but not to confirmation.</a:t>
          </a:r>
        </a:p>
      </dgm:t>
    </dgm:pt>
    <dgm:pt modelId="{153BEECF-7E63-4505-8872-7A063FC271A2}" type="parTrans" cxnId="{F75CF0EC-3DDF-4D4B-845A-DA8DBB56E249}">
      <dgm:prSet/>
      <dgm:spPr/>
      <dgm:t>
        <a:bodyPr/>
        <a:lstStyle/>
        <a:p>
          <a:endParaRPr lang="en-US"/>
        </a:p>
      </dgm:t>
    </dgm:pt>
    <dgm:pt modelId="{FA1158C4-CDF7-4C5E-8BF5-17050266FBDB}" type="sibTrans" cxnId="{F75CF0EC-3DDF-4D4B-845A-DA8DBB56E249}">
      <dgm:prSet/>
      <dgm:spPr/>
      <dgm:t>
        <a:bodyPr/>
        <a:lstStyle/>
        <a:p>
          <a:endParaRPr lang="en-US"/>
        </a:p>
      </dgm:t>
    </dgm:pt>
    <dgm:pt modelId="{7BF41DD2-8BDB-4F9F-A4DD-278A5BD30C08}" type="pres">
      <dgm:prSet presAssocID="{1D6680EB-1306-43C0-BDA5-DFFE3107BCBB}" presName="diagram" presStyleCnt="0">
        <dgm:presLayoutVars>
          <dgm:dir/>
          <dgm:resizeHandles val="exact"/>
        </dgm:presLayoutVars>
      </dgm:prSet>
      <dgm:spPr/>
    </dgm:pt>
    <dgm:pt modelId="{2D2349F5-DA9E-41AD-AB49-51197241362A}" type="pres">
      <dgm:prSet presAssocID="{893316FE-4B59-4588-AF48-D4E4CD2A66C8}" presName="node" presStyleLbl="node1" presStyleIdx="0" presStyleCnt="4">
        <dgm:presLayoutVars>
          <dgm:bulletEnabled val="1"/>
        </dgm:presLayoutVars>
      </dgm:prSet>
      <dgm:spPr/>
    </dgm:pt>
    <dgm:pt modelId="{379CB298-B366-4679-A3BE-07D29BB24D2E}" type="pres">
      <dgm:prSet presAssocID="{524942BB-57F9-4FED-A276-D760D221D066}" presName="sibTrans" presStyleLbl="sibTrans2D1" presStyleIdx="0" presStyleCnt="3"/>
      <dgm:spPr/>
    </dgm:pt>
    <dgm:pt modelId="{A4B524CD-1BE8-4447-9B9F-D1E06BC78B82}" type="pres">
      <dgm:prSet presAssocID="{524942BB-57F9-4FED-A276-D760D221D066}" presName="connectorText" presStyleLbl="sibTrans2D1" presStyleIdx="0" presStyleCnt="3"/>
      <dgm:spPr/>
    </dgm:pt>
    <dgm:pt modelId="{D79D7DF6-1B2C-45F5-A8B7-FCE158BB7993}" type="pres">
      <dgm:prSet presAssocID="{CFE146BB-12C2-470E-A1CF-D5E50ACDBD3C}" presName="node" presStyleLbl="node1" presStyleIdx="1" presStyleCnt="4">
        <dgm:presLayoutVars>
          <dgm:bulletEnabled val="1"/>
        </dgm:presLayoutVars>
      </dgm:prSet>
      <dgm:spPr/>
    </dgm:pt>
    <dgm:pt modelId="{7203FAB2-C52C-45C9-B5D2-8FE502E137C8}" type="pres">
      <dgm:prSet presAssocID="{4A0C0675-0DE0-4A07-A18D-5A534B0F7427}" presName="sibTrans" presStyleLbl="sibTrans2D1" presStyleIdx="1" presStyleCnt="3"/>
      <dgm:spPr/>
    </dgm:pt>
    <dgm:pt modelId="{302ABF54-68DE-45F9-9328-A99B0AB062EA}" type="pres">
      <dgm:prSet presAssocID="{4A0C0675-0DE0-4A07-A18D-5A534B0F7427}" presName="connectorText" presStyleLbl="sibTrans2D1" presStyleIdx="1" presStyleCnt="3"/>
      <dgm:spPr/>
    </dgm:pt>
    <dgm:pt modelId="{FECA0FAE-A2AD-42C3-A473-6A15A501B17D}" type="pres">
      <dgm:prSet presAssocID="{2F9DBE58-A220-4B93-AA05-DF466355EDFD}" presName="node" presStyleLbl="node1" presStyleIdx="2" presStyleCnt="4">
        <dgm:presLayoutVars>
          <dgm:bulletEnabled val="1"/>
        </dgm:presLayoutVars>
      </dgm:prSet>
      <dgm:spPr/>
    </dgm:pt>
    <dgm:pt modelId="{334333F9-711D-404D-A01A-D4B31798F7D4}" type="pres">
      <dgm:prSet presAssocID="{FADF65BB-C5CF-452A-9AC6-E9770BEE9499}" presName="sibTrans" presStyleLbl="sibTrans2D1" presStyleIdx="2" presStyleCnt="3"/>
      <dgm:spPr/>
    </dgm:pt>
    <dgm:pt modelId="{C243E1E7-2B82-42CB-9629-98048CC8F48A}" type="pres">
      <dgm:prSet presAssocID="{FADF65BB-C5CF-452A-9AC6-E9770BEE9499}" presName="connectorText" presStyleLbl="sibTrans2D1" presStyleIdx="2" presStyleCnt="3"/>
      <dgm:spPr/>
    </dgm:pt>
    <dgm:pt modelId="{C7B233F7-7C5C-4DB6-83C3-460FAEC9E2F3}" type="pres">
      <dgm:prSet presAssocID="{1ECD06FD-68D7-4B1C-9855-04DF4F7C57C3}" presName="node" presStyleLbl="node1" presStyleIdx="3" presStyleCnt="4">
        <dgm:presLayoutVars>
          <dgm:bulletEnabled val="1"/>
        </dgm:presLayoutVars>
      </dgm:prSet>
      <dgm:spPr/>
    </dgm:pt>
  </dgm:ptLst>
  <dgm:cxnLst>
    <dgm:cxn modelId="{69F45B04-E79D-4CB9-A107-F00B5741AB32}" srcId="{1D6680EB-1306-43C0-BDA5-DFFE3107BCBB}" destId="{CFE146BB-12C2-470E-A1CF-D5E50ACDBD3C}" srcOrd="1" destOrd="0" parTransId="{6AEB389D-E472-4449-AC96-3A01FC509702}" sibTransId="{4A0C0675-0DE0-4A07-A18D-5A534B0F7427}"/>
    <dgm:cxn modelId="{8D0CB108-3E29-41D3-B850-543D9B7649F3}" type="presOf" srcId="{4A0C0675-0DE0-4A07-A18D-5A534B0F7427}" destId="{302ABF54-68DE-45F9-9328-A99B0AB062EA}" srcOrd="1" destOrd="0" presId="urn:microsoft.com/office/officeart/2005/8/layout/process5"/>
    <dgm:cxn modelId="{5CC43B16-85E5-4C88-93B1-940DEBD12334}" srcId="{1D6680EB-1306-43C0-BDA5-DFFE3107BCBB}" destId="{2F9DBE58-A220-4B93-AA05-DF466355EDFD}" srcOrd="2" destOrd="0" parTransId="{88A56CC7-185B-4553-89DC-62C9BBDD2BFE}" sibTransId="{FADF65BB-C5CF-452A-9AC6-E9770BEE9499}"/>
    <dgm:cxn modelId="{2182C517-BB2A-4AE1-A54C-DDA789FE5AFC}" type="presOf" srcId="{1D6680EB-1306-43C0-BDA5-DFFE3107BCBB}" destId="{7BF41DD2-8BDB-4F9F-A4DD-278A5BD30C08}" srcOrd="0" destOrd="0" presId="urn:microsoft.com/office/officeart/2005/8/layout/process5"/>
    <dgm:cxn modelId="{0D3B631D-1069-4048-B5FB-C57B62E8EE37}" type="presOf" srcId="{2F9DBE58-A220-4B93-AA05-DF466355EDFD}" destId="{FECA0FAE-A2AD-42C3-A473-6A15A501B17D}" srcOrd="0" destOrd="0" presId="urn:microsoft.com/office/officeart/2005/8/layout/process5"/>
    <dgm:cxn modelId="{EB75CB34-D90E-4A3A-A234-6E4169F1E8FB}" type="presOf" srcId="{4A0C0675-0DE0-4A07-A18D-5A534B0F7427}" destId="{7203FAB2-C52C-45C9-B5D2-8FE502E137C8}" srcOrd="0" destOrd="0" presId="urn:microsoft.com/office/officeart/2005/8/layout/process5"/>
    <dgm:cxn modelId="{F66EE672-DA9D-4655-BC3C-C838E3DFDB54}" type="presOf" srcId="{FADF65BB-C5CF-452A-9AC6-E9770BEE9499}" destId="{C243E1E7-2B82-42CB-9629-98048CC8F48A}" srcOrd="1" destOrd="0" presId="urn:microsoft.com/office/officeart/2005/8/layout/process5"/>
    <dgm:cxn modelId="{7C5F0258-CDFE-4D4D-82E1-E8279B036CC3}" type="presOf" srcId="{524942BB-57F9-4FED-A276-D760D221D066}" destId="{A4B524CD-1BE8-4447-9B9F-D1E06BC78B82}" srcOrd="1" destOrd="0" presId="urn:microsoft.com/office/officeart/2005/8/layout/process5"/>
    <dgm:cxn modelId="{CA34765A-D78C-4579-89A5-24E627785FDB}" type="presOf" srcId="{FADF65BB-C5CF-452A-9AC6-E9770BEE9499}" destId="{334333F9-711D-404D-A01A-D4B31798F7D4}" srcOrd="0" destOrd="0" presId="urn:microsoft.com/office/officeart/2005/8/layout/process5"/>
    <dgm:cxn modelId="{E2C1ED5A-7B4C-492F-889A-61F678A13E71}" type="presOf" srcId="{524942BB-57F9-4FED-A276-D760D221D066}" destId="{379CB298-B366-4679-A3BE-07D29BB24D2E}" srcOrd="0" destOrd="0" presId="urn:microsoft.com/office/officeart/2005/8/layout/process5"/>
    <dgm:cxn modelId="{DBAC0886-8E46-42B3-BED5-ADF3CF9EA2A2}" type="presOf" srcId="{CFE146BB-12C2-470E-A1CF-D5E50ACDBD3C}" destId="{D79D7DF6-1B2C-45F5-A8B7-FCE158BB7993}" srcOrd="0" destOrd="0" presId="urn:microsoft.com/office/officeart/2005/8/layout/process5"/>
    <dgm:cxn modelId="{2764148E-D893-40BC-8AFF-8B4EA8A17773}" type="presOf" srcId="{1ECD06FD-68D7-4B1C-9855-04DF4F7C57C3}" destId="{C7B233F7-7C5C-4DB6-83C3-460FAEC9E2F3}" srcOrd="0" destOrd="0" presId="urn:microsoft.com/office/officeart/2005/8/layout/process5"/>
    <dgm:cxn modelId="{5F6DF0C3-78AD-4649-9F21-378F1E88E4F7}" type="presOf" srcId="{893316FE-4B59-4588-AF48-D4E4CD2A66C8}" destId="{2D2349F5-DA9E-41AD-AB49-51197241362A}" srcOrd="0" destOrd="0" presId="urn:microsoft.com/office/officeart/2005/8/layout/process5"/>
    <dgm:cxn modelId="{AC9386E0-7F54-490B-8BB3-8C35817EECD2}" srcId="{1D6680EB-1306-43C0-BDA5-DFFE3107BCBB}" destId="{893316FE-4B59-4588-AF48-D4E4CD2A66C8}" srcOrd="0" destOrd="0" parTransId="{AB022420-5B50-478A-B7D2-0F5691EE22CA}" sibTransId="{524942BB-57F9-4FED-A276-D760D221D066}"/>
    <dgm:cxn modelId="{F75CF0EC-3DDF-4D4B-845A-DA8DBB56E249}" srcId="{1D6680EB-1306-43C0-BDA5-DFFE3107BCBB}" destId="{1ECD06FD-68D7-4B1C-9855-04DF4F7C57C3}" srcOrd="3" destOrd="0" parTransId="{153BEECF-7E63-4505-8872-7A063FC271A2}" sibTransId="{FA1158C4-CDF7-4C5E-8BF5-17050266FBDB}"/>
    <dgm:cxn modelId="{DADD5F33-2A5A-4B16-93D2-76A7C7ACB3F4}" type="presParOf" srcId="{7BF41DD2-8BDB-4F9F-A4DD-278A5BD30C08}" destId="{2D2349F5-DA9E-41AD-AB49-51197241362A}" srcOrd="0" destOrd="0" presId="urn:microsoft.com/office/officeart/2005/8/layout/process5"/>
    <dgm:cxn modelId="{DA012E14-FF5A-4900-93DC-CD0C7F215E2D}" type="presParOf" srcId="{7BF41DD2-8BDB-4F9F-A4DD-278A5BD30C08}" destId="{379CB298-B366-4679-A3BE-07D29BB24D2E}" srcOrd="1" destOrd="0" presId="urn:microsoft.com/office/officeart/2005/8/layout/process5"/>
    <dgm:cxn modelId="{44270036-E47C-4331-BCE9-7C0BE9208659}" type="presParOf" srcId="{379CB298-B366-4679-A3BE-07D29BB24D2E}" destId="{A4B524CD-1BE8-4447-9B9F-D1E06BC78B82}" srcOrd="0" destOrd="0" presId="urn:microsoft.com/office/officeart/2005/8/layout/process5"/>
    <dgm:cxn modelId="{1CFA3BB7-F466-489B-9777-33BDA894528B}" type="presParOf" srcId="{7BF41DD2-8BDB-4F9F-A4DD-278A5BD30C08}" destId="{D79D7DF6-1B2C-45F5-A8B7-FCE158BB7993}" srcOrd="2" destOrd="0" presId="urn:microsoft.com/office/officeart/2005/8/layout/process5"/>
    <dgm:cxn modelId="{931EA7BE-D7FF-4D8C-ACC3-D85820DA1F8A}" type="presParOf" srcId="{7BF41DD2-8BDB-4F9F-A4DD-278A5BD30C08}" destId="{7203FAB2-C52C-45C9-B5D2-8FE502E137C8}" srcOrd="3" destOrd="0" presId="urn:microsoft.com/office/officeart/2005/8/layout/process5"/>
    <dgm:cxn modelId="{2A6295F3-4D11-4F16-A0F6-8620547AA048}" type="presParOf" srcId="{7203FAB2-C52C-45C9-B5D2-8FE502E137C8}" destId="{302ABF54-68DE-45F9-9328-A99B0AB062EA}" srcOrd="0" destOrd="0" presId="urn:microsoft.com/office/officeart/2005/8/layout/process5"/>
    <dgm:cxn modelId="{B00F99DD-A60D-4B57-BBD4-523ABD1E6194}" type="presParOf" srcId="{7BF41DD2-8BDB-4F9F-A4DD-278A5BD30C08}" destId="{FECA0FAE-A2AD-42C3-A473-6A15A501B17D}" srcOrd="4" destOrd="0" presId="urn:microsoft.com/office/officeart/2005/8/layout/process5"/>
    <dgm:cxn modelId="{A406B5AF-3E58-493C-807A-82E4F99CE2EE}" type="presParOf" srcId="{7BF41DD2-8BDB-4F9F-A4DD-278A5BD30C08}" destId="{334333F9-711D-404D-A01A-D4B31798F7D4}" srcOrd="5" destOrd="0" presId="urn:microsoft.com/office/officeart/2005/8/layout/process5"/>
    <dgm:cxn modelId="{9234ADB5-9D75-47F7-ADDC-942DDCEE28BD}" type="presParOf" srcId="{334333F9-711D-404D-A01A-D4B31798F7D4}" destId="{C243E1E7-2B82-42CB-9629-98048CC8F48A}" srcOrd="0" destOrd="0" presId="urn:microsoft.com/office/officeart/2005/8/layout/process5"/>
    <dgm:cxn modelId="{F41AF1A0-441E-4274-BB1B-4B0C527CD7B1}" type="presParOf" srcId="{7BF41DD2-8BDB-4F9F-A4DD-278A5BD30C08}" destId="{C7B233F7-7C5C-4DB6-83C3-460FAEC9E2F3}"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349F5-DA9E-41AD-AB49-51197241362A}">
      <dsp:nvSpPr>
        <dsp:cNvPr id="0" name=""/>
        <dsp:cNvSpPr/>
      </dsp:nvSpPr>
      <dsp:spPr>
        <a:xfrm>
          <a:off x="5357"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 Catholic Baptized person</a:t>
          </a:r>
        </a:p>
      </dsp:txBody>
      <dsp:txXfrm>
        <a:off x="46524" y="164428"/>
        <a:ext cx="2260220" cy="1323198"/>
      </dsp:txXfrm>
    </dsp:sp>
    <dsp:sp modelId="{379CB298-B366-4679-A3BE-07D29BB24D2E}">
      <dsp:nvSpPr>
        <dsp:cNvPr id="0" name=""/>
        <dsp:cNvSpPr/>
      </dsp:nvSpPr>
      <dsp:spPr>
        <a:xfrm>
          <a:off x="2554057" y="535550"/>
          <a:ext cx="496621"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554057" y="651741"/>
        <a:ext cx="347635" cy="348571"/>
      </dsp:txXfrm>
    </dsp:sp>
    <dsp:sp modelId="{D79D7DF6-1B2C-45F5-A8B7-FCE158BB7993}">
      <dsp:nvSpPr>
        <dsp:cNvPr id="0" name=""/>
        <dsp:cNvSpPr/>
      </dsp:nvSpPr>
      <dsp:spPr>
        <a:xfrm>
          <a:off x="3284934"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Who Received the Sacraments of </a:t>
          </a:r>
        </a:p>
        <a:p>
          <a:pPr marL="0" lvl="0" indent="0" algn="ctr" defTabSz="844550">
            <a:lnSpc>
              <a:spcPct val="90000"/>
            </a:lnSpc>
            <a:spcBef>
              <a:spcPct val="0"/>
            </a:spcBef>
            <a:spcAft>
              <a:spcPct val="35000"/>
            </a:spcAft>
            <a:buNone/>
          </a:pPr>
          <a:r>
            <a:rPr lang="en-US" sz="1900" kern="1200" dirty="0"/>
            <a:t>First Communion &amp;</a:t>
          </a:r>
          <a:br>
            <a:rPr lang="en-US" sz="1900" kern="1200" dirty="0"/>
          </a:br>
          <a:r>
            <a:rPr lang="en-US" sz="1900" kern="1200" dirty="0"/>
            <a:t>Confirmation</a:t>
          </a:r>
        </a:p>
      </dsp:txBody>
      <dsp:txXfrm>
        <a:off x="3326101" y="164428"/>
        <a:ext cx="2260220" cy="1323198"/>
      </dsp:txXfrm>
    </dsp:sp>
    <dsp:sp modelId="{7203FAB2-C52C-45C9-B5D2-8FE502E137C8}">
      <dsp:nvSpPr>
        <dsp:cNvPr id="0" name=""/>
        <dsp:cNvSpPr/>
      </dsp:nvSpPr>
      <dsp:spPr>
        <a:xfrm rot="21590486">
          <a:off x="5831643" y="531063"/>
          <a:ext cx="491831"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831643" y="647458"/>
        <a:ext cx="344282" cy="348571"/>
      </dsp:txXfrm>
    </dsp:sp>
    <dsp:sp modelId="{FECA0FAE-A2AD-42C3-A473-6A15A501B17D}">
      <dsp:nvSpPr>
        <dsp:cNvPr id="0" name=""/>
        <dsp:cNvSpPr/>
      </dsp:nvSpPr>
      <dsp:spPr>
        <a:xfrm>
          <a:off x="6555468" y="114209"/>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Who is Single or…</a:t>
          </a:r>
        </a:p>
      </dsp:txBody>
      <dsp:txXfrm>
        <a:off x="6596635" y="155376"/>
        <a:ext cx="2260220" cy="1323198"/>
      </dsp:txXfrm>
    </dsp:sp>
    <dsp:sp modelId="{334333F9-711D-404D-A01A-D4B31798F7D4}">
      <dsp:nvSpPr>
        <dsp:cNvPr id="0" name=""/>
        <dsp:cNvSpPr/>
      </dsp:nvSpPr>
      <dsp:spPr>
        <a:xfrm rot="9462">
          <a:off x="9106156" y="530985"/>
          <a:ext cx="501415"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106156" y="646969"/>
        <a:ext cx="350991" cy="348571"/>
      </dsp:txXfrm>
    </dsp:sp>
    <dsp:sp modelId="{C7B233F7-7C5C-4DB6-83C3-460FAEC9E2F3}">
      <dsp:nvSpPr>
        <dsp:cNvPr id="0" name=""/>
        <dsp:cNvSpPr/>
      </dsp:nvSpPr>
      <dsp:spPr>
        <a:xfrm>
          <a:off x="9844087"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Married in the Catholic Church</a:t>
          </a:r>
        </a:p>
      </dsp:txBody>
      <dsp:txXfrm>
        <a:off x="9885254" y="164428"/>
        <a:ext cx="2260220" cy="1323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349F5-DA9E-41AD-AB49-51197241362A}">
      <dsp:nvSpPr>
        <dsp:cNvPr id="0" name=""/>
        <dsp:cNvSpPr/>
      </dsp:nvSpPr>
      <dsp:spPr>
        <a:xfrm>
          <a:off x="5357"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 non-baptized person cannot act as a Sponsor.</a:t>
          </a:r>
        </a:p>
      </dsp:txBody>
      <dsp:txXfrm>
        <a:off x="46524" y="164428"/>
        <a:ext cx="2260220" cy="1323198"/>
      </dsp:txXfrm>
    </dsp:sp>
    <dsp:sp modelId="{379CB298-B366-4679-A3BE-07D29BB24D2E}">
      <dsp:nvSpPr>
        <dsp:cNvPr id="0" name=""/>
        <dsp:cNvSpPr/>
      </dsp:nvSpPr>
      <dsp:spPr>
        <a:xfrm>
          <a:off x="2554057" y="535550"/>
          <a:ext cx="496621"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54057" y="651741"/>
        <a:ext cx="347635" cy="348571"/>
      </dsp:txXfrm>
    </dsp:sp>
    <dsp:sp modelId="{D79D7DF6-1B2C-45F5-A8B7-FCE158BB7993}">
      <dsp:nvSpPr>
        <dsp:cNvPr id="0" name=""/>
        <dsp:cNvSpPr/>
      </dsp:nvSpPr>
      <dsp:spPr>
        <a:xfrm>
          <a:off x="3284934"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 single person who is not married but cohabitating with someone is not permitted to serve as a sponsor.</a:t>
          </a:r>
        </a:p>
      </dsp:txBody>
      <dsp:txXfrm>
        <a:off x="3326101" y="164428"/>
        <a:ext cx="2260220" cy="1323198"/>
      </dsp:txXfrm>
    </dsp:sp>
    <dsp:sp modelId="{7203FAB2-C52C-45C9-B5D2-8FE502E137C8}">
      <dsp:nvSpPr>
        <dsp:cNvPr id="0" name=""/>
        <dsp:cNvSpPr/>
      </dsp:nvSpPr>
      <dsp:spPr>
        <a:xfrm>
          <a:off x="5833633" y="535550"/>
          <a:ext cx="496621"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33633" y="651741"/>
        <a:ext cx="347635" cy="348571"/>
      </dsp:txXfrm>
    </dsp:sp>
    <dsp:sp modelId="{FECA0FAE-A2AD-42C3-A473-6A15A501B17D}">
      <dsp:nvSpPr>
        <dsp:cNvPr id="0" name=""/>
        <dsp:cNvSpPr/>
      </dsp:nvSpPr>
      <dsp:spPr>
        <a:xfrm>
          <a:off x="6564510"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Cannot be the father or mother of the one to be baptized.</a:t>
          </a:r>
        </a:p>
      </dsp:txBody>
      <dsp:txXfrm>
        <a:off x="6605677" y="164428"/>
        <a:ext cx="2260220" cy="1323198"/>
      </dsp:txXfrm>
    </dsp:sp>
    <dsp:sp modelId="{334333F9-711D-404D-A01A-D4B31798F7D4}">
      <dsp:nvSpPr>
        <dsp:cNvPr id="0" name=""/>
        <dsp:cNvSpPr/>
      </dsp:nvSpPr>
      <dsp:spPr>
        <a:xfrm>
          <a:off x="9113210" y="535550"/>
          <a:ext cx="496621"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113210" y="651741"/>
        <a:ext cx="347635" cy="348571"/>
      </dsp:txXfrm>
    </dsp:sp>
    <dsp:sp modelId="{C7B233F7-7C5C-4DB6-83C3-460FAEC9E2F3}">
      <dsp:nvSpPr>
        <dsp:cNvPr id="0" name=""/>
        <dsp:cNvSpPr/>
      </dsp:nvSpPr>
      <dsp:spPr>
        <a:xfrm>
          <a:off x="9844087" y="123261"/>
          <a:ext cx="2342554" cy="1405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 baptized person who belongs to a non-Catholic ecclesial community is not to participate except together with a Catholic sponsor and then only as a witness to the baptism, but not to confirmation.</a:t>
          </a:r>
        </a:p>
      </dsp:txBody>
      <dsp:txXfrm>
        <a:off x="9885254" y="164428"/>
        <a:ext cx="2260220" cy="13231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7E821-F37C-4266-9DB9-DA46AF980EE1}"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54CEC-C283-4E79-9C97-EADD7F0D636B}" type="slidenum">
              <a:rPr lang="en-US" smtClean="0"/>
              <a:t>‹#›</a:t>
            </a:fld>
            <a:endParaRPr lang="en-US"/>
          </a:p>
        </p:txBody>
      </p:sp>
    </p:spTree>
    <p:extLst>
      <p:ext uri="{BB962C8B-B14F-4D97-AF65-F5344CB8AC3E}">
        <p14:creationId xmlns:p14="http://schemas.microsoft.com/office/powerpoint/2010/main" val="355911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F54CEC-C283-4E79-9C97-EADD7F0D636B}" type="slidenum">
              <a:rPr lang="en-US" smtClean="0"/>
              <a:t>1</a:t>
            </a:fld>
            <a:endParaRPr lang="en-US"/>
          </a:p>
        </p:txBody>
      </p:sp>
    </p:spTree>
    <p:extLst>
      <p:ext uri="{BB962C8B-B14F-4D97-AF65-F5344CB8AC3E}">
        <p14:creationId xmlns:p14="http://schemas.microsoft.com/office/powerpoint/2010/main" val="402238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321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E09B-169A-FD02-3176-8EDAFF8B6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FEB6D-78A6-6C34-35C3-9D619E98E5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48F53-CFFA-C68B-33E5-6A3A26626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DFD2CE-D6A4-63E8-C883-9F44639701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774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B5E7-4CC1-462A-EB23-9650A54AB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CBA33-090F-DFED-C6B5-512723CE6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4332-BF3E-4E01-7050-A3AAA85BF8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D23AB-2CB0-DA8E-72F4-62929A055C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110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361C-4416-AA23-990E-2D6E01529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8C8B3-63D2-BBB4-3AB3-7083A5E89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DF53D-6898-1BE0-664F-022C6A5239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D29C19-6F68-B593-4A2E-CCA7D42C1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654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37DC4-C10B-9A17-F9A1-067B69838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9FD1D-B6CC-E751-A373-7C995B9EF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8E007-32C9-C73B-363F-27648D0044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0CBD74-44FA-C1B2-24D1-79408B6FDB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66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60A39-CE55-3395-6BC8-696B709C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77003-77AB-3FE6-EF37-A0489522A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23473-A936-CED7-2F1F-B34557F6A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4039F4-2654-AFB1-260C-3084B7589C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103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9C876-D196-1E43-BBC3-BD87A829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8C14F-2CCE-95EF-CCF4-17758C3A9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C1CEC-19DD-D8F9-D7E5-D95029B57E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45EAF5-75BD-9757-7F87-26EE79ED1D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A1294-47CE-48D4-845D-5B047161E1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35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80258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40355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4274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AA71-8DDF-5B61-AEC3-156A6F9E42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86582-EA3E-A560-C8DA-12D914D17B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3CE998-EF9F-4696-442A-FE052DEC4DFE}"/>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EF5DD226-D073-7DBE-81A5-9DA1539F0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71849-E680-162E-F147-09BC85160B26}"/>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19488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18E4-62A4-CFED-7B83-D5DBF482F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684F7-11D4-385F-7865-D11D15C94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1D5BD-8208-6BB7-11C9-53EE3DDEDB92}"/>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74CDD003-2975-2A21-66A0-95FEB0525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E28B4-4128-2605-3B50-56D3A288BE85}"/>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81875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B8DC-A1CB-7F2D-F2E8-E5F3388E3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9D2E8-66C0-D3FF-C84E-68CCDF863D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102F46-1C66-4B12-1F02-52870309212F}"/>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40899542-979D-4AA7-2439-40DA99E37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E6C98-C793-5C71-E92F-07B441D27E8A}"/>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14140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C96C-F0D5-1F8E-1ADE-D325F754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0D2B4-1E76-0B93-B4AB-D4F75E3A1F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800BF9-2BCF-562F-E88C-32E2BF2D28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8E2565-9952-4925-F96B-CCE25904D788}"/>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6" name="Footer Placeholder 5">
            <a:extLst>
              <a:ext uri="{FF2B5EF4-FFF2-40B4-BE49-F238E27FC236}">
                <a16:creationId xmlns:a16="http://schemas.microsoft.com/office/drawing/2014/main" id="{42AAA645-FCE4-1269-32A9-5265CD4A4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146A4-38A1-0CFB-B7B2-797091C4E018}"/>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14418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B030-080A-CA6C-2AB1-0229F38D6A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628DC0-C299-4AF7-50DF-746A9B276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73567-105C-3605-7A93-C5C794B05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E339F-A472-FEAE-F2AD-641032452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D2B3E9-3C1C-35FC-E57A-8BDF4319D8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46204-A4BF-8830-DC42-C23B0007ACB8}"/>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8" name="Footer Placeholder 7">
            <a:extLst>
              <a:ext uri="{FF2B5EF4-FFF2-40B4-BE49-F238E27FC236}">
                <a16:creationId xmlns:a16="http://schemas.microsoft.com/office/drawing/2014/main" id="{7BF72F38-79C8-D2E8-F523-8809EC6F0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B65B2E-E350-0B20-FE20-09FD5D8465F0}"/>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026102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2C6E-8150-FDDC-9F72-BC473DCE3F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E5D9FA-E3C6-1B2C-7938-1776847A7434}"/>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4" name="Footer Placeholder 3">
            <a:extLst>
              <a:ext uri="{FF2B5EF4-FFF2-40B4-BE49-F238E27FC236}">
                <a16:creationId xmlns:a16="http://schemas.microsoft.com/office/drawing/2014/main" id="{0475DCCC-66E1-7B2D-251C-3302B339CE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5AB329-2245-0E90-2921-2A9FD07006CA}"/>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4152001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B7BC0F-2B47-B9A2-3E67-02E8F34C3732}"/>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3" name="Footer Placeholder 2">
            <a:extLst>
              <a:ext uri="{FF2B5EF4-FFF2-40B4-BE49-F238E27FC236}">
                <a16:creationId xmlns:a16="http://schemas.microsoft.com/office/drawing/2014/main" id="{0622F629-8471-DEA9-C159-BA393CE3A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19666-8771-6833-C850-C57F4C8BE717}"/>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145651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14DC-BB9F-8134-C7FA-A3AADBE2CA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40B9AC-8615-6AB6-67EC-CFC5C0797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E8372-5E41-9446-2BD6-3E167B774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B33FB-6DF4-3AE9-1A42-62CB8D95FB33}"/>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6" name="Footer Placeholder 5">
            <a:extLst>
              <a:ext uri="{FF2B5EF4-FFF2-40B4-BE49-F238E27FC236}">
                <a16:creationId xmlns:a16="http://schemas.microsoft.com/office/drawing/2014/main" id="{B7D842CE-F63F-BEAD-27A5-A2CB2DBE3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5C79E-4AE7-E2B2-87F5-BD307F7E0A1D}"/>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99601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818075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7EE06-59BE-E52F-5D69-2A0A0B52C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7E80F5-EFBA-FFF5-0966-76CEF1AF8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E6DC69-A2D5-3F8F-4DDC-9CFCA7489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4DAA2-D603-543E-31DC-34D0970A041E}"/>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6" name="Footer Placeholder 5">
            <a:extLst>
              <a:ext uri="{FF2B5EF4-FFF2-40B4-BE49-F238E27FC236}">
                <a16:creationId xmlns:a16="http://schemas.microsoft.com/office/drawing/2014/main" id="{8D469818-1780-8C4D-2526-A39858CCF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06072-1ABE-8F1B-2D49-B23EB3C358DA}"/>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141368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167-2887-B802-E9D2-763B6AE324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89610-B068-6C4D-E1EC-1B43FDB4AC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46FE5-DC9B-3C87-AC07-99A63FA3CD84}"/>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A7ED060A-725C-4E50-7ABD-DB4475F24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B6840-4195-63ED-9DCD-75249B7B7AEB}"/>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043355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04101-EA21-A292-A4C4-7D9D4A40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D474F-6B56-B4FE-892B-B297EF22D7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EF348-A65C-4B1C-0166-71B81B04FF00}"/>
              </a:ext>
            </a:extLst>
          </p:cNvPr>
          <p:cNvSpPr>
            <a:spLocks noGrp="1"/>
          </p:cNvSpPr>
          <p:nvPr>
            <p:ph type="dt" sz="half" idx="10"/>
          </p:nvPr>
        </p:nvSpPr>
        <p:spPr/>
        <p:txBody>
          <a:body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394EA27E-0E17-596D-A158-14097F2DC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8692D-48B0-2C98-4BB6-BCFBD49B9187}"/>
              </a:ext>
            </a:extLst>
          </p:cNvPr>
          <p:cNvSpPr>
            <a:spLocks noGrp="1"/>
          </p:cNvSpPr>
          <p:nvPr>
            <p:ph type="sldNum" sz="quarter" idx="12"/>
          </p:nvPr>
        </p:nvSpPr>
        <p:spPr/>
        <p:txBody>
          <a:bodyPr/>
          <a:lstStyle/>
          <a:p>
            <a:fld id="{7BA683CA-56E0-4B79-8D9E-73A711E097E1}" type="slidenum">
              <a:rPr lang="en-US" smtClean="0"/>
              <a:t>‹#›</a:t>
            </a:fld>
            <a:endParaRPr lang="en-US"/>
          </a:p>
        </p:txBody>
      </p:sp>
    </p:spTree>
    <p:extLst>
      <p:ext uri="{BB962C8B-B14F-4D97-AF65-F5344CB8AC3E}">
        <p14:creationId xmlns:p14="http://schemas.microsoft.com/office/powerpoint/2010/main" val="386568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92314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73026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23336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38687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10719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64126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8/21/2025</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25085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8/21/2025</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19908888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FF7FA-8736-CF64-2168-7E445CA86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DD0F58-25D8-8469-726F-252786745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66AF3-26A9-7476-923F-F36C7357A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78DA31-5902-47EF-861D-574F7F57F008}" type="datetimeFigureOut">
              <a:rPr lang="en-US" smtClean="0"/>
              <a:t>8/21/2025</a:t>
            </a:fld>
            <a:endParaRPr lang="en-US"/>
          </a:p>
        </p:txBody>
      </p:sp>
      <p:sp>
        <p:nvSpPr>
          <p:cNvPr id="5" name="Footer Placeholder 4">
            <a:extLst>
              <a:ext uri="{FF2B5EF4-FFF2-40B4-BE49-F238E27FC236}">
                <a16:creationId xmlns:a16="http://schemas.microsoft.com/office/drawing/2014/main" id="{4D0068C5-0C6C-10AE-7B26-EFEF815E3F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C86A548-CC56-08CD-C1E7-BE3EF559F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A683CA-56E0-4B79-8D9E-73A711E097E1}" type="slidenum">
              <a:rPr lang="en-US" smtClean="0"/>
              <a:t>‹#›</a:t>
            </a:fld>
            <a:endParaRPr lang="en-US"/>
          </a:p>
        </p:txBody>
      </p:sp>
    </p:spTree>
    <p:extLst>
      <p:ext uri="{BB962C8B-B14F-4D97-AF65-F5344CB8AC3E}">
        <p14:creationId xmlns:p14="http://schemas.microsoft.com/office/powerpoint/2010/main" val="32005985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guel.ruiz@guadalupedoral.org"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s://guadalupedoral.info/open-hou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guadalupedoral.info/calenda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guadalupedoral.info/forcatechists/our-te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www.guadalupedoral.info/forparents/protecting-gods-childr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guadalupedoral.info/wp-content/uploads/2013/12/TeachingTouchingSafety.pdf" TargetMode="External"/><Relationship Id="rId1" Type="http://schemas.openxmlformats.org/officeDocument/2006/relationships/slideLayout" Target="../slideLayouts/slideLayout2.xml"/><Relationship Id="rId4" Type="http://schemas.openxmlformats.org/officeDocument/2006/relationships/hyperlink" Target="https://guadalupedoral.info/teaching-touching-safet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bit.ly/3DzejV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catholic.org/saint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classroom.google.com/u/0/h" TargetMode="External"/><Relationship Id="rId2" Type="http://schemas.openxmlformats.org/officeDocument/2006/relationships/hyperlink" Target="mailto:name.lastname@guadalupedoral.org"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bit.ly/3TSPHy5" TargetMode="External"/><Relationship Id="rId2" Type="http://schemas.openxmlformats.org/officeDocument/2006/relationships/hyperlink" Target="https://bit.ly/3DdSsnJ"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hyperlink" Target="http://www.vatican.va/archive/ESL0020/__P2W.HTM" TargetMode="External"/><Relationship Id="rId2" Type="http://schemas.openxmlformats.org/officeDocument/2006/relationships/hyperlink" Target="http://www.vatican.va/archive/ESL0020/_INDEX.HTM"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www.vatican.va/archive/ENG1104/__P2Y.HTM" TargetMode="External"/><Relationship Id="rId2" Type="http://schemas.openxmlformats.org/officeDocument/2006/relationships/hyperlink" Target="http://www.vatican.va/archive/ENG1104/_INDEX.HTM"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47.jpeg"/><Relationship Id="rId5" Type="http://schemas.openxmlformats.org/officeDocument/2006/relationships/diagramQuickStyle" Target="../diagrams/quickStyle1.xml"/><Relationship Id="rId10" Type="http://schemas.openxmlformats.org/officeDocument/2006/relationships/image" Target="../media/image46.png"/><Relationship Id="rId4" Type="http://schemas.openxmlformats.org/officeDocument/2006/relationships/diagramLayout" Target="../diagrams/layout1.xm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mailto:Miguel.ruiz@guadalupedoral.org" TargetMode="Externa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9.svg"/></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guadalupedoral.info/forparents/parent-handbook/"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guadalupedoral.info/confirmation-page/confirmation-exam-mandatory/"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hyperlink" Target="https://quizlet.com/join/rQFyDM3EC" TargetMode="External"/><Relationship Id="rId2" Type="http://schemas.openxmlformats.org/officeDocument/2006/relationships/hyperlink" Target="https://quizlet.com/join/E5tgT2Y5S" TargetMode="Externa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quizlet.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5.sv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uadalupedoral.info/mass-attendance-log/"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maps/dir/shelton+academy/data=!4m6!4m5!1m1!4e2!1m2!1m1!1s0x88d9bea1833edf8d:0x431dedd4e21a6e13?sa=X&amp;ved=2ahUKEwjn2qal0YD6AhUGTjABHapVBuEQ9Rd6BAhiEAU" TargetMode="External"/><Relationship Id="rId2" Type="http://schemas.openxmlformats.org/officeDocument/2006/relationships/hyperlink" Target="https://www.google.com/maps/dir/doral+academy+prep/data=!4m6!4m5!1m1!4e2!1m2!1m1!1s0x88d9beb756a485cf:0xf2609cd9579636aa?sa=X&amp;ved=2ahUKEwj8wvaE0YD6AhU4czABHTpEBvIQ9Rd6BAhtEAU" TargetMode="External"/><Relationship Id="rId1" Type="http://schemas.openxmlformats.org/officeDocument/2006/relationships/slideLayout" Target="../slideLayouts/slideLayout2.xml"/><Relationship Id="rId4" Type="http://schemas.openxmlformats.org/officeDocument/2006/relationships/hyperlink" Target="https://www.google.com/maps/dir/11691+NW+25th+St,+Doral,+FL+33172/data=!4m6!4m5!1m1!4e2!1m2!1m1!1s0x88d9bebe92b00c79:0x10498f8f43d26907?sa=X&amp;ved=2ahUKEwiv6tTX0oD6AhXFZTABHWgeDGoQwwV6BAgbE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FAEB520-155E-B741-25A7-735A4C622F8A}"/>
              </a:ext>
            </a:extLst>
          </p:cNvPr>
          <p:cNvSpPr>
            <a:spLocks noGrp="1"/>
          </p:cNvSpPr>
          <p:nvPr>
            <p:ph type="subTitle" idx="1"/>
          </p:nvPr>
        </p:nvSpPr>
        <p:spPr>
          <a:xfrm>
            <a:off x="651849" y="4300084"/>
            <a:ext cx="6929800" cy="2326740"/>
          </a:xfrm>
        </p:spPr>
        <p:style>
          <a:lnRef idx="2">
            <a:schemeClr val="accent6"/>
          </a:lnRef>
          <a:fillRef idx="1">
            <a:schemeClr val="lt1"/>
          </a:fillRef>
          <a:effectRef idx="0">
            <a:schemeClr val="accent6"/>
          </a:effectRef>
          <a:fontRef idx="minor">
            <a:schemeClr val="dk1"/>
          </a:fontRef>
        </p:style>
        <p:txBody>
          <a:bodyPr>
            <a:noAutofit/>
          </a:bodyPr>
          <a:lstStyle/>
          <a:p>
            <a:pPr marL="0" marR="0" algn="ctr">
              <a:lnSpc>
                <a:spcPct val="150000"/>
              </a:lnSpc>
              <a:spcBef>
                <a:spcPts val="0"/>
              </a:spcBef>
              <a:spcAft>
                <a:spcPts val="0"/>
              </a:spcAft>
            </a:pPr>
            <a:r>
              <a:rPr lang="en-US" sz="2000" b="1" dirty="0">
                <a:solidFill>
                  <a:srgbClr val="000000"/>
                </a:solidFill>
                <a:effectLst/>
                <a:latin typeface="Times New Roman" panose="02020603050405020304" pitchFamily="18" charset="0"/>
                <a:ea typeface="Calibri" panose="020F0502020204030204" pitchFamily="34" charset="0"/>
              </a:rPr>
              <a:t>Parish WhatsApp #</a:t>
            </a:r>
            <a:r>
              <a:rPr lang="en-US" sz="2000" b="1" u="sng" dirty="0">
                <a:solidFill>
                  <a:srgbClr val="0000FF"/>
                </a:solidFill>
                <a:effectLst/>
                <a:latin typeface="Times New Roman" panose="02020603050405020304" pitchFamily="18" charset="0"/>
                <a:ea typeface="Calibri" panose="020F0502020204030204" pitchFamily="34" charset="0"/>
              </a:rPr>
              <a:t> 786-309-3387 (only message. no calls)</a:t>
            </a:r>
            <a:endParaRPr lang="en-US" sz="20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2000" b="1" u="sng" dirty="0">
                <a:solidFill>
                  <a:srgbClr val="000000"/>
                </a:solidFill>
                <a:effectLst/>
                <a:latin typeface="Times New Roman" panose="02020603050405020304" pitchFamily="18" charset="0"/>
                <a:ea typeface="Calibri" panose="020F0502020204030204" pitchFamily="34" charset="0"/>
              </a:rPr>
              <a:t>Parish E-Mail:</a:t>
            </a:r>
            <a:r>
              <a:rPr lang="en-US" sz="2000" b="1" u="sng" dirty="0">
                <a:solidFill>
                  <a:srgbClr val="0000FF"/>
                </a:solidFill>
                <a:effectLst/>
                <a:latin typeface="Times New Roman" panose="02020603050405020304" pitchFamily="18" charset="0"/>
                <a:ea typeface="Calibri" panose="020F0502020204030204" pitchFamily="34" charset="0"/>
              </a:rPr>
              <a:t> </a:t>
            </a:r>
            <a:r>
              <a:rPr lang="en-US" sz="2000" b="1" u="dbl" dirty="0">
                <a:solidFill>
                  <a:srgbClr val="0000FF"/>
                </a:solidFill>
                <a:effectLst/>
                <a:latin typeface="Times New Roman" panose="02020603050405020304" pitchFamily="18" charset="0"/>
                <a:ea typeface="Calibri" panose="020F0502020204030204" pitchFamily="34" charset="0"/>
                <a:hlinkClick r:id="rId3"/>
              </a:rPr>
              <a:t>Miguel.ruiz@guadalupedoral.or</a:t>
            </a:r>
            <a:r>
              <a:rPr lang="en-US" sz="2000" b="1" u="sng" dirty="0">
                <a:solidFill>
                  <a:srgbClr val="0000FF"/>
                </a:solidFill>
                <a:effectLst/>
                <a:latin typeface="Times New Roman" panose="02020603050405020304" pitchFamily="18" charset="0"/>
                <a:ea typeface="Calibri" panose="020F0502020204030204" pitchFamily="34" charset="0"/>
                <a:hlinkClick r:id="rId3"/>
              </a:rPr>
              <a:t>g</a:t>
            </a:r>
            <a:endParaRPr lang="en-US" sz="20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2000" b="1" u="sng" dirty="0">
                <a:solidFill>
                  <a:srgbClr val="000000"/>
                </a:solidFill>
                <a:effectLst/>
                <a:latin typeface="Times New Roman" panose="02020603050405020304" pitchFamily="18" charset="0"/>
                <a:ea typeface="Calibri" panose="020F0502020204030204" pitchFamily="34" charset="0"/>
              </a:rPr>
              <a:t>Parish Website:</a:t>
            </a:r>
            <a:r>
              <a:rPr lang="en-US" sz="2000" b="1" u="sng" dirty="0">
                <a:solidFill>
                  <a:srgbClr val="0000FF"/>
                </a:solidFill>
                <a:effectLst/>
                <a:latin typeface="Times New Roman" panose="02020603050405020304" pitchFamily="18" charset="0"/>
                <a:ea typeface="Calibri" panose="020F0502020204030204" pitchFamily="34" charset="0"/>
              </a:rPr>
              <a:t> </a:t>
            </a:r>
            <a:r>
              <a:rPr lang="en-US" sz="2000" b="1" u="dbl" dirty="0">
                <a:solidFill>
                  <a:srgbClr val="0000FF"/>
                </a:solidFill>
                <a:effectLst/>
                <a:latin typeface="Times New Roman" panose="02020603050405020304" pitchFamily="18" charset="0"/>
                <a:ea typeface="Calibri" panose="020F0502020204030204" pitchFamily="34" charset="0"/>
              </a:rPr>
              <a:t>www.guadalupedoral.info</a:t>
            </a:r>
            <a:endParaRPr lang="en-US" sz="2000" dirty="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pPr>
            <a:r>
              <a:rPr lang="en-US" sz="2000" b="1" dirty="0">
                <a:solidFill>
                  <a:srgbClr val="0000FF"/>
                </a:solidFill>
                <a:effectLst/>
                <a:latin typeface="Times New Roman" panose="02020603050405020304" pitchFamily="18" charset="0"/>
                <a:ea typeface="Calibri" panose="020F0502020204030204" pitchFamily="34" charset="0"/>
              </a:rPr>
              <a:t>Mark your Attendance</a:t>
            </a:r>
            <a:endParaRPr lang="en-US" sz="2000" dirty="0">
              <a:effectLst/>
              <a:latin typeface="Times New Roman" panose="02020603050405020304" pitchFamily="18" charset="0"/>
              <a:ea typeface="Times New Roman" panose="02020603050405020304" pitchFamily="18" charset="0"/>
            </a:endParaRPr>
          </a:p>
          <a:p>
            <a:pPr algn="ctr"/>
            <a:r>
              <a:rPr lang="en-US" sz="2000" b="1" u="sng" dirty="0">
                <a:solidFill>
                  <a:srgbClr val="0000FF"/>
                </a:solidFill>
                <a:effectLst/>
                <a:latin typeface="Times New Roman" panose="02020603050405020304" pitchFamily="18" charset="0"/>
                <a:ea typeface="Calibri" panose="020F0502020204030204" pitchFamily="34" charset="0"/>
                <a:hlinkClick r:id="rId4"/>
              </a:rPr>
              <a:t>https://guadalupedoral.info/open-house/</a:t>
            </a:r>
            <a:endParaRPr lang="en-US" sz="2000" dirty="0"/>
          </a:p>
        </p:txBody>
      </p:sp>
      <p:pic>
        <p:nvPicPr>
          <p:cNvPr id="5" name="Picture 4" descr="Colored pencils inside a pencil holder which is on top of a wood table">
            <a:extLst>
              <a:ext uri="{FF2B5EF4-FFF2-40B4-BE49-F238E27FC236}">
                <a16:creationId xmlns:a16="http://schemas.microsoft.com/office/drawing/2014/main" id="{67743358-E625-C424-4ECF-0822A9C41BD1}"/>
              </a:ext>
            </a:extLst>
          </p:cNvPr>
          <p:cNvPicPr>
            <a:picLocks noChangeAspect="1"/>
          </p:cNvPicPr>
          <p:nvPr/>
        </p:nvPicPr>
        <p:blipFill>
          <a:blip r:embed="rId5"/>
          <a:stretch>
            <a:fillRect/>
          </a:stretch>
        </p:blipFill>
        <p:spPr>
          <a:xfrm>
            <a:off x="8553539" y="2854145"/>
            <a:ext cx="3638460" cy="3647731"/>
          </a:xfrm>
          <a:prstGeom prst="rect">
            <a:avLst/>
          </a:prstGeom>
        </p:spPr>
      </p:pic>
      <p:pic>
        <p:nvPicPr>
          <p:cNvPr id="9" name="Picture 8">
            <a:extLst>
              <a:ext uri="{FF2B5EF4-FFF2-40B4-BE49-F238E27FC236}">
                <a16:creationId xmlns:a16="http://schemas.microsoft.com/office/drawing/2014/main" id="{096F8C41-8C50-45B8-8B68-1AD0318D315F}"/>
              </a:ext>
            </a:extLst>
          </p:cNvPr>
          <p:cNvPicPr>
            <a:picLocks noChangeAspect="1"/>
          </p:cNvPicPr>
          <p:nvPr/>
        </p:nvPicPr>
        <p:blipFill>
          <a:blip r:embed="rId6"/>
          <a:stretch>
            <a:fillRect/>
          </a:stretch>
        </p:blipFill>
        <p:spPr>
          <a:xfrm>
            <a:off x="8559061" y="355710"/>
            <a:ext cx="3638462" cy="2497607"/>
          </a:xfrm>
          <a:prstGeom prst="rect">
            <a:avLst/>
          </a:prstGeom>
        </p:spPr>
      </p:pic>
      <p:sp>
        <p:nvSpPr>
          <p:cNvPr id="23" name="TextBox 22">
            <a:extLst>
              <a:ext uri="{FF2B5EF4-FFF2-40B4-BE49-F238E27FC236}">
                <a16:creationId xmlns:a16="http://schemas.microsoft.com/office/drawing/2014/main" id="{84F44B76-FA54-841F-40DA-E28488662693}"/>
              </a:ext>
            </a:extLst>
          </p:cNvPr>
          <p:cNvSpPr txBox="1"/>
          <p:nvPr/>
        </p:nvSpPr>
        <p:spPr>
          <a:xfrm>
            <a:off x="8553539" y="356124"/>
            <a:ext cx="3638461" cy="4376583"/>
          </a:xfrm>
          <a:prstGeom prst="rect">
            <a:avLst/>
          </a:prstGeom>
          <a:noFill/>
        </p:spPr>
        <p:txBody>
          <a:bodyPr wrap="square">
            <a:spAutoFit/>
          </a:bodyPr>
          <a:lstStyle/>
          <a:p>
            <a:pPr marL="0" marR="0" algn="ctr">
              <a:lnSpc>
                <a:spcPct val="107000"/>
              </a:lnSpc>
              <a:spcBef>
                <a:spcPts val="0"/>
              </a:spcBef>
              <a:spcAft>
                <a:spcPts val="0"/>
              </a:spcAft>
            </a:pPr>
            <a:endParaRPr lang="en-US" sz="3000" b="1" dirty="0">
              <a:solidFill>
                <a:schemeClr val="bg1"/>
              </a:solidFill>
              <a:effectLst/>
              <a:latin typeface="Times New Roman" panose="02020603050405020304" pitchFamily="18" charset="0"/>
              <a:ea typeface="Calibri" panose="020F0502020204030204" pitchFamily="34" charset="0"/>
            </a:endParaRPr>
          </a:p>
          <a:p>
            <a:pPr marL="0" marR="0" algn="ctr">
              <a:lnSpc>
                <a:spcPct val="107000"/>
              </a:lnSpc>
              <a:spcBef>
                <a:spcPts val="0"/>
              </a:spcBef>
              <a:spcAft>
                <a:spcPts val="0"/>
              </a:spcAft>
            </a:pPr>
            <a:r>
              <a:rPr lang="en-US" sz="3000" b="1" dirty="0">
                <a:solidFill>
                  <a:schemeClr val="bg1"/>
                </a:solidFill>
                <a:effectLst/>
                <a:latin typeface="Times New Roman" panose="02020603050405020304" pitchFamily="18" charset="0"/>
                <a:ea typeface="Calibri" panose="020F0502020204030204" pitchFamily="34" charset="0"/>
              </a:rPr>
              <a:t>Welcome to the </a:t>
            </a:r>
          </a:p>
          <a:p>
            <a:pPr marL="0" marR="0" algn="ctr">
              <a:lnSpc>
                <a:spcPct val="107000"/>
              </a:lnSpc>
              <a:spcBef>
                <a:spcPts val="0"/>
              </a:spcBef>
              <a:spcAft>
                <a:spcPts val="0"/>
              </a:spcAft>
            </a:pPr>
            <a:r>
              <a:rPr lang="en-US" sz="3000" b="1" dirty="0">
                <a:solidFill>
                  <a:schemeClr val="bg1"/>
                </a:solidFill>
                <a:effectLst/>
                <a:latin typeface="Times New Roman" panose="02020603050405020304" pitchFamily="18" charset="0"/>
                <a:ea typeface="Calibri" panose="020F0502020204030204" pitchFamily="34" charset="0"/>
              </a:rPr>
              <a:t>2025-2026 </a:t>
            </a:r>
          </a:p>
          <a:p>
            <a:pPr marL="0" marR="0" algn="ctr">
              <a:lnSpc>
                <a:spcPct val="107000"/>
              </a:lnSpc>
              <a:spcBef>
                <a:spcPts val="0"/>
              </a:spcBef>
              <a:spcAft>
                <a:spcPts val="0"/>
              </a:spcAft>
            </a:pPr>
            <a:r>
              <a:rPr lang="en-US" sz="3000" b="1" dirty="0">
                <a:solidFill>
                  <a:schemeClr val="bg1"/>
                </a:solidFill>
                <a:effectLst/>
                <a:latin typeface="Times New Roman" panose="02020603050405020304" pitchFamily="18" charset="0"/>
                <a:ea typeface="Calibri" panose="020F0502020204030204" pitchFamily="34" charset="0"/>
              </a:rPr>
              <a:t>Catechetical Year</a:t>
            </a:r>
            <a:endParaRPr lang="en-US" sz="3000" dirty="0">
              <a:solidFill>
                <a:schemeClr val="bg1"/>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endParaRPr lang="en-US" sz="1600" b="1" dirty="0">
              <a:solidFill>
                <a:schemeClr val="bg1"/>
              </a:solidFill>
              <a:effectLst/>
              <a:latin typeface="Times New Roman" panose="02020603050405020304" pitchFamily="18" charset="0"/>
              <a:ea typeface="Calibri" panose="020F0502020204030204" pitchFamily="34"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endParaRPr lang="en-US" sz="3000" b="1" dirty="0">
              <a:solidFill>
                <a:schemeClr val="bg1"/>
              </a:solidFill>
              <a:effectLst/>
              <a:latin typeface="Times New Roman" panose="02020603050405020304" pitchFamily="18" charset="0"/>
              <a:ea typeface="Calibri" panose="020F0502020204030204" pitchFamily="34" charset="0"/>
            </a:endParaRPr>
          </a:p>
          <a:p>
            <a:pPr marL="0" marR="0" algn="ctr">
              <a:spcBef>
                <a:spcPts val="0"/>
              </a:spcBef>
              <a:spcAft>
                <a:spcPts val="0"/>
              </a:spcAft>
              <a:tabLst>
                <a:tab pos="457200" algn="l"/>
                <a:tab pos="914400" algn="l"/>
                <a:tab pos="1371600" algn="l"/>
                <a:tab pos="1600200" algn="l"/>
                <a:tab pos="1828800" algn="l"/>
                <a:tab pos="2057400" algn="l"/>
                <a:tab pos="2286000" algn="l"/>
                <a:tab pos="2514600" algn="l"/>
              </a:tabLst>
            </a:pPr>
            <a:r>
              <a:rPr lang="en-US" sz="4400" b="1" dirty="0">
                <a:solidFill>
                  <a:schemeClr val="bg1"/>
                </a:solidFill>
                <a:effectLst/>
                <a:latin typeface="Times New Roman" panose="02020603050405020304" pitchFamily="18" charset="0"/>
                <a:ea typeface="Calibri" panose="020F0502020204030204" pitchFamily="34" charset="0"/>
              </a:rPr>
              <a:t>Open House</a:t>
            </a:r>
            <a:endParaRPr lang="en-US" sz="4400" dirty="0">
              <a:solidFill>
                <a:schemeClr val="bg1"/>
              </a:solidFill>
              <a:effectLst/>
              <a:latin typeface="Times New Roman" panose="02020603050405020304" pitchFamily="18" charset="0"/>
              <a:ea typeface="Times New Roman" panose="02020603050405020304" pitchFamily="18" charset="0"/>
            </a:endParaRPr>
          </a:p>
          <a:p>
            <a:pPr algn="ctr"/>
            <a:r>
              <a:rPr lang="en-US" sz="3000" b="1" dirty="0">
                <a:solidFill>
                  <a:schemeClr val="bg1"/>
                </a:solidFill>
                <a:effectLst/>
                <a:latin typeface="Times New Roman" panose="02020603050405020304" pitchFamily="18" charset="0"/>
                <a:ea typeface="Calibri" panose="020F0502020204030204" pitchFamily="34" charset="0"/>
              </a:rPr>
              <a:t>For CONF 2</a:t>
            </a:r>
            <a:br>
              <a:rPr lang="en-US" sz="3000" b="1" dirty="0">
                <a:solidFill>
                  <a:schemeClr val="bg1"/>
                </a:solidFill>
                <a:effectLst/>
                <a:latin typeface="Times New Roman" panose="02020603050405020304" pitchFamily="18" charset="0"/>
                <a:ea typeface="Calibri" panose="020F0502020204030204" pitchFamily="34" charset="0"/>
              </a:rPr>
            </a:br>
            <a:r>
              <a:rPr lang="en-US" sz="3000" b="1" dirty="0">
                <a:solidFill>
                  <a:schemeClr val="bg1"/>
                </a:solidFill>
                <a:effectLst/>
                <a:latin typeface="Times New Roman" panose="02020603050405020304" pitchFamily="18" charset="0"/>
                <a:ea typeface="Calibri" panose="020F0502020204030204" pitchFamily="34" charset="0"/>
              </a:rPr>
              <a:t>&amp; RCIA Mondays</a:t>
            </a:r>
            <a:endParaRPr lang="en-US" sz="3000" dirty="0">
              <a:solidFill>
                <a:schemeClr val="bg1"/>
              </a:solidFill>
            </a:endParaRPr>
          </a:p>
        </p:txBody>
      </p:sp>
      <p:pic>
        <p:nvPicPr>
          <p:cNvPr id="4" name="Picture 3">
            <a:extLst>
              <a:ext uri="{FF2B5EF4-FFF2-40B4-BE49-F238E27FC236}">
                <a16:creationId xmlns:a16="http://schemas.microsoft.com/office/drawing/2014/main" id="{032D92E7-8426-EB9F-9D53-9A1222879C2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1849" y="389245"/>
            <a:ext cx="6929800" cy="3648335"/>
          </a:xfrm>
          <a:prstGeom prst="rect">
            <a:avLst/>
          </a:prstGeom>
        </p:spPr>
      </p:pic>
    </p:spTree>
    <p:extLst>
      <p:ext uri="{BB962C8B-B14F-4D97-AF65-F5344CB8AC3E}">
        <p14:creationId xmlns:p14="http://schemas.microsoft.com/office/powerpoint/2010/main" val="40992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circle(in)">
                                      <p:cBhvr>
                                        <p:cTn id="7" dur="20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circle(in)">
                                      <p:cBhvr>
                                        <p:cTn id="12" dur="20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circle(in)">
                                      <p:cBhvr>
                                        <p:cTn id="17" dur="2000"/>
                                        <p:tgtEl>
                                          <p:spTgt spid="2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3">
                                            <p:txEl>
                                              <p:pRg st="6" end="6"/>
                                            </p:txEl>
                                          </p:spTgt>
                                        </p:tgtEl>
                                        <p:attrNameLst>
                                          <p:attrName>style.visibility</p:attrName>
                                        </p:attrNameLst>
                                      </p:cBhvr>
                                      <p:to>
                                        <p:strVal val="visible"/>
                                      </p:to>
                                    </p:set>
                                    <p:animEffect transition="in" filter="circle(in)">
                                      <p:cBhvr>
                                        <p:cTn id="20" dur="2000"/>
                                        <p:tgtEl>
                                          <p:spTgt spid="23">
                                            <p:txEl>
                                              <p:pRg st="6" end="6"/>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xEl>
                                              <p:pRg st="7" end="7"/>
                                            </p:txEl>
                                          </p:spTgt>
                                        </p:tgtEl>
                                        <p:attrNameLst>
                                          <p:attrName>style.visibility</p:attrName>
                                        </p:attrNameLst>
                                      </p:cBhvr>
                                      <p:to>
                                        <p:strVal val="visible"/>
                                      </p:to>
                                    </p:set>
                                    <p:animEffect transition="in" filter="circle(in)">
                                      <p:cBhvr>
                                        <p:cTn id="23" dur="2000"/>
                                        <p:tgtEl>
                                          <p:spTgt spid="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B65C-D343-7A1B-E041-2E992D8A37D7}"/>
              </a:ext>
            </a:extLst>
          </p:cNvPr>
          <p:cNvSpPr>
            <a:spLocks noGrp="1"/>
          </p:cNvSpPr>
          <p:nvPr>
            <p:ph type="title"/>
          </p:nvPr>
        </p:nvSpPr>
        <p:spPr>
          <a:xfrm>
            <a:off x="248264" y="350378"/>
            <a:ext cx="6757219" cy="890814"/>
          </a:xfrm>
        </p:spPr>
        <p:txBody>
          <a:bodyPr>
            <a:normAutofit fontScale="90000"/>
          </a:bodyPr>
          <a:lstStyle/>
          <a:p>
            <a:r>
              <a:rPr lang="en-US" dirty="0" err="1"/>
              <a:t>Calendario</a:t>
            </a:r>
            <a:r>
              <a:rPr lang="en-US" dirty="0"/>
              <a:t> / Calendar</a:t>
            </a:r>
          </a:p>
        </p:txBody>
      </p:sp>
      <p:sp>
        <p:nvSpPr>
          <p:cNvPr id="3" name="Content Placeholder 2">
            <a:extLst>
              <a:ext uri="{FF2B5EF4-FFF2-40B4-BE49-F238E27FC236}">
                <a16:creationId xmlns:a16="http://schemas.microsoft.com/office/drawing/2014/main" id="{F756E321-6AB0-9E06-052C-D0C6FCED0D9B}"/>
              </a:ext>
            </a:extLst>
          </p:cNvPr>
          <p:cNvSpPr>
            <a:spLocks noGrp="1"/>
          </p:cNvSpPr>
          <p:nvPr>
            <p:ph idx="1"/>
          </p:nvPr>
        </p:nvSpPr>
        <p:spPr>
          <a:xfrm>
            <a:off x="248264" y="1395185"/>
            <a:ext cx="6344265" cy="890814"/>
          </a:xfrm>
        </p:spPr>
        <p:txBody>
          <a:bodyPr>
            <a:normAutofit/>
          </a:bodyPr>
          <a:lstStyle/>
          <a:p>
            <a:pPr marL="0" marR="0" algn="ctr">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The Official Calendar is posted in our website</a:t>
            </a:r>
            <a:endParaRPr lang="en-US" sz="1800" dirty="0">
              <a:effectLst/>
              <a:latin typeface="Times New Roman" panose="02020603050405020304" pitchFamily="18" charset="0"/>
              <a:ea typeface="Times New Roman" panose="02020603050405020304" pitchFamily="18" charset="0"/>
            </a:endParaRPr>
          </a:p>
          <a:p>
            <a:r>
              <a:rPr lang="en-US" sz="1800" u="sng" dirty="0">
                <a:solidFill>
                  <a:srgbClr val="0000FF"/>
                </a:solidFill>
                <a:effectLst/>
                <a:latin typeface="Times New Roman" panose="02020603050405020304" pitchFamily="18" charset="0"/>
                <a:ea typeface="Calibri" panose="020F0502020204030204" pitchFamily="34" charset="0"/>
                <a:hlinkClick r:id="rId2"/>
              </a:rPr>
              <a:t>http://guadalupedoral.info/calendar/</a:t>
            </a:r>
            <a:r>
              <a:rPr lang="en-US" sz="1800" dirty="0">
                <a:solidFill>
                  <a:srgbClr val="008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and download the Calendar</a:t>
            </a:r>
            <a:endParaRPr lang="en-US" dirty="0"/>
          </a:p>
        </p:txBody>
      </p:sp>
      <p:sp>
        <p:nvSpPr>
          <p:cNvPr id="11" name="TextBox 10">
            <a:extLst>
              <a:ext uri="{FF2B5EF4-FFF2-40B4-BE49-F238E27FC236}">
                <a16:creationId xmlns:a16="http://schemas.microsoft.com/office/drawing/2014/main" id="{01921D06-630B-0507-65F1-36CB15F71F9A}"/>
              </a:ext>
            </a:extLst>
          </p:cNvPr>
          <p:cNvSpPr txBox="1"/>
          <p:nvPr/>
        </p:nvSpPr>
        <p:spPr>
          <a:xfrm>
            <a:off x="7896533" y="5445755"/>
            <a:ext cx="3421626" cy="1077218"/>
          </a:xfrm>
          <a:prstGeom prst="rect">
            <a:avLst/>
          </a:prstGeom>
          <a:noFill/>
        </p:spPr>
        <p:txBody>
          <a:bodyPr wrap="square">
            <a:spAutoFit/>
          </a:bodyPr>
          <a:lstStyle/>
          <a:p>
            <a:pPr marL="0" marR="0" algn="ctr">
              <a:spcBef>
                <a:spcPts val="0"/>
              </a:spcBef>
              <a:spcAft>
                <a:spcPts val="0"/>
              </a:spcAft>
            </a:pPr>
            <a:r>
              <a:rPr lang="en-US" sz="3200" b="1" dirty="0">
                <a:ln w="18034" cap="flat" cmpd="sng" algn="ctr">
                  <a:solidFill>
                    <a:srgbClr val="C00000"/>
                  </a:solidFill>
                  <a:prstDash val="solid"/>
                  <a:round/>
                </a:ln>
                <a:solidFill>
                  <a:srgbClr val="C00000"/>
                </a:solidFill>
                <a:effectLst>
                  <a:outerShdw dist="17907" dir="8100000" algn="ctr" rotWithShape="0">
                    <a:srgbClr val="A5A5A5">
                      <a:alpha val="75000"/>
                    </a:srgbClr>
                  </a:outerShdw>
                </a:effectLst>
                <a:latin typeface="Arial Black" panose="020B0A04020102020204" pitchFamily="34" charset="0"/>
                <a:ea typeface="Times New Roman" panose="02020603050405020304" pitchFamily="18" charset="0"/>
              </a:rPr>
              <a:t>2025-2026</a:t>
            </a:r>
            <a:endParaRPr lang="en-US" sz="11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3200" b="1" dirty="0">
                <a:ln w="18034" cap="flat" cmpd="sng" algn="ctr">
                  <a:solidFill>
                    <a:srgbClr val="C00000"/>
                  </a:solidFill>
                  <a:prstDash val="solid"/>
                  <a:round/>
                </a:ln>
                <a:solidFill>
                  <a:srgbClr val="C00000"/>
                </a:solidFill>
                <a:effectLst>
                  <a:outerShdw dist="17907" dir="8100000" algn="ctr" rotWithShape="0">
                    <a:srgbClr val="A5A5A5">
                      <a:alpha val="75000"/>
                    </a:srgbClr>
                  </a:outerShdw>
                </a:effectLst>
                <a:latin typeface="Arial Black" panose="020B0A04020102020204" pitchFamily="34" charset="0"/>
                <a:ea typeface="Times New Roman" panose="02020603050405020304" pitchFamily="18" charset="0"/>
              </a:rPr>
              <a:t> CCD Calendar</a:t>
            </a:r>
            <a:endParaRPr lang="en-US" sz="11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676822DF-56C7-5565-3AE1-CE17D42214E1}"/>
              </a:ext>
            </a:extLst>
          </p:cNvPr>
          <p:cNvSpPr txBox="1"/>
          <p:nvPr/>
        </p:nvSpPr>
        <p:spPr>
          <a:xfrm>
            <a:off x="7403691" y="625304"/>
            <a:ext cx="4407310" cy="4401205"/>
          </a:xfrm>
          <a:prstGeom prst="rect">
            <a:avLst/>
          </a:prstGeom>
          <a:noFill/>
        </p:spPr>
        <p:txBody>
          <a:bodyPr wrap="square">
            <a:spAutoFit/>
          </a:bodyPr>
          <a:lstStyle/>
          <a:p>
            <a:pPr marL="0" marR="0" algn="ctr">
              <a:spcBef>
                <a:spcPts val="0"/>
              </a:spcBef>
              <a:spcAft>
                <a:spcPts val="0"/>
              </a:spcAft>
            </a:pPr>
            <a:r>
              <a:rPr lang="en-US" sz="2000" dirty="0">
                <a:solidFill>
                  <a:srgbClr val="800000"/>
                </a:solidFill>
                <a:effectLst/>
                <a:latin typeface="Times New Roman" panose="02020603050405020304" pitchFamily="18" charset="0"/>
                <a:ea typeface="Times New Roman" panose="02020603050405020304" pitchFamily="18" charset="0"/>
              </a:rPr>
              <a:t>From your cellphone subscribe to our calendar by clicking over the</a:t>
            </a:r>
            <a:r>
              <a:rPr lang="en-US" sz="2000" i="1" dirty="0">
                <a:solidFill>
                  <a:srgbClr val="800000"/>
                </a:solidFill>
                <a:effectLst/>
                <a:latin typeface="Times New Roman" panose="02020603050405020304" pitchFamily="18" charset="0"/>
                <a:ea typeface="Times New Roman" panose="02020603050405020304" pitchFamily="18" charset="0"/>
              </a:rPr>
              <a:t> </a:t>
            </a:r>
            <a:r>
              <a:rPr lang="en-US" sz="2000" b="1" i="1" dirty="0">
                <a:solidFill>
                  <a:srgbClr val="FF0000"/>
                </a:solidFill>
                <a:effectLst/>
                <a:latin typeface="Times New Roman" panose="02020603050405020304" pitchFamily="18" charset="0"/>
                <a:ea typeface="Times New Roman" panose="02020603050405020304" pitchFamily="18" charset="0"/>
              </a:rPr>
              <a:t>+Google Calendar Icon</a:t>
            </a:r>
            <a:r>
              <a:rPr lang="en-US" sz="2000" i="1" dirty="0">
                <a:solidFill>
                  <a:srgbClr val="800000"/>
                </a:solidFill>
                <a:effectLst/>
                <a:latin typeface="Times New Roman" panose="02020603050405020304" pitchFamily="18" charset="0"/>
                <a:ea typeface="Times New Roman" panose="02020603050405020304" pitchFamily="18" charset="0"/>
              </a:rPr>
              <a:t> </a:t>
            </a:r>
            <a:r>
              <a:rPr lang="en-US" sz="2000" dirty="0">
                <a:solidFill>
                  <a:srgbClr val="800000"/>
                </a:solidFill>
                <a:effectLst/>
                <a:latin typeface="Times New Roman" panose="02020603050405020304" pitchFamily="18" charset="0"/>
                <a:ea typeface="Times New Roman" panose="02020603050405020304" pitchFamily="18" charset="0"/>
              </a:rPr>
              <a:t>that is at the bottom right corner of the online calendar and follow the instructions. </a:t>
            </a:r>
            <a:endParaRPr lang="en-US" sz="2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dirty="0">
                <a:solidFill>
                  <a:srgbClr val="800000"/>
                </a:solidFill>
                <a:effectLst/>
                <a:latin typeface="Times New Roman" panose="02020603050405020304" pitchFamily="18" charset="0"/>
                <a:ea typeface="Times New Roman" panose="02020603050405020304" pitchFamily="18" charset="0"/>
              </a:rPr>
              <a:t>You might need to download the Google Calendar application.</a:t>
            </a:r>
            <a:endParaRPr lang="en-US" sz="2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000" dirty="0">
                <a:solidFill>
                  <a:srgbClr val="800000"/>
                </a:solidFill>
                <a:effectLst/>
                <a:latin typeface="Times New Roman" panose="02020603050405020304" pitchFamily="18" charset="0"/>
                <a:ea typeface="Times New Roman" panose="02020603050405020304" pitchFamily="18" charset="0"/>
              </a:rPr>
              <a:t> </a:t>
            </a:r>
            <a:r>
              <a:rPr lang="es-VE" sz="2000" i="1" dirty="0">
                <a:solidFill>
                  <a:srgbClr val="339966"/>
                </a:solidFill>
                <a:effectLst/>
                <a:latin typeface="Times New Roman" panose="02020603050405020304" pitchFamily="18" charset="0"/>
                <a:ea typeface="Times New Roman" panose="02020603050405020304" pitchFamily="18" charset="0"/>
              </a:rPr>
              <a:t>Desde su celular suscríbase a nuestro calendario haciendo </a:t>
            </a:r>
            <a:r>
              <a:rPr lang="es-VE" sz="2000" i="1" dirty="0" err="1">
                <a:solidFill>
                  <a:srgbClr val="339966"/>
                </a:solidFill>
                <a:effectLst/>
                <a:latin typeface="Times New Roman" panose="02020603050405020304" pitchFamily="18" charset="0"/>
                <a:ea typeface="Times New Roman" panose="02020603050405020304" pitchFamily="18" charset="0"/>
              </a:rPr>
              <a:t>click</a:t>
            </a:r>
            <a:r>
              <a:rPr lang="es-VE" sz="2000" i="1" dirty="0">
                <a:solidFill>
                  <a:srgbClr val="339966"/>
                </a:solidFill>
                <a:effectLst/>
                <a:latin typeface="Times New Roman" panose="02020603050405020304" pitchFamily="18" charset="0"/>
                <a:ea typeface="Times New Roman" panose="02020603050405020304" pitchFamily="18" charset="0"/>
              </a:rPr>
              <a:t> sobre  el </a:t>
            </a:r>
            <a:r>
              <a:rPr lang="es-VE" sz="2000" b="1" i="1" dirty="0">
                <a:solidFill>
                  <a:srgbClr val="FF0000"/>
                </a:solidFill>
                <a:effectLst/>
                <a:latin typeface="Times New Roman" panose="02020603050405020304" pitchFamily="18" charset="0"/>
                <a:ea typeface="Times New Roman" panose="02020603050405020304" pitchFamily="18" charset="0"/>
              </a:rPr>
              <a:t>+Google Calendar </a:t>
            </a:r>
            <a:r>
              <a:rPr lang="es-VE" sz="2000" i="1" dirty="0">
                <a:solidFill>
                  <a:srgbClr val="339966"/>
                </a:solidFill>
                <a:effectLst/>
                <a:latin typeface="Times New Roman" panose="02020603050405020304" pitchFamily="18" charset="0"/>
                <a:ea typeface="Times New Roman" panose="02020603050405020304" pitchFamily="18" charset="0"/>
              </a:rPr>
              <a:t>que está en la esquina inferior derecha del calendario electrónico y siga las instrucciones. </a:t>
            </a:r>
            <a:endParaRPr lang="en-US" sz="2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s-VE" sz="2000" i="1" dirty="0">
                <a:solidFill>
                  <a:srgbClr val="339966"/>
                </a:solidFill>
                <a:effectLst/>
                <a:latin typeface="Times New Roman" panose="02020603050405020304" pitchFamily="18" charset="0"/>
                <a:ea typeface="Times New Roman" panose="02020603050405020304" pitchFamily="18" charset="0"/>
              </a:rPr>
              <a:t>Tal vez tenga que bajar la aplicación Google Calendar.</a:t>
            </a:r>
            <a:endParaRPr lang="en-US" sz="2000" dirty="0">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EAD599A3-34F9-5105-575C-A9C378CA34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740" y="2439992"/>
            <a:ext cx="6344265" cy="4043918"/>
          </a:xfrm>
          <a:prstGeom prst="rect">
            <a:avLst/>
          </a:prstGeom>
          <a:noFill/>
          <a:ln>
            <a:noFill/>
          </a:ln>
          <a:effectLst/>
        </p:spPr>
      </p:pic>
    </p:spTree>
    <p:extLst>
      <p:ext uri="{BB962C8B-B14F-4D97-AF65-F5344CB8AC3E}">
        <p14:creationId xmlns:p14="http://schemas.microsoft.com/office/powerpoint/2010/main" val="19292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671C-7D4D-7AD7-3267-88C1C84891C0}"/>
              </a:ext>
            </a:extLst>
          </p:cNvPr>
          <p:cNvSpPr>
            <a:spLocks noGrp="1"/>
          </p:cNvSpPr>
          <p:nvPr>
            <p:ph type="title"/>
          </p:nvPr>
        </p:nvSpPr>
        <p:spPr>
          <a:xfrm>
            <a:off x="271311" y="159327"/>
            <a:ext cx="11394215" cy="1059873"/>
          </a:xfrm>
        </p:spPr>
        <p:txBody>
          <a:bodyPr>
            <a:normAutofit/>
          </a:bodyPr>
          <a:lstStyle/>
          <a:p>
            <a:r>
              <a:rPr lang="en-US" dirty="0"/>
              <a:t>Class Attendance</a:t>
            </a:r>
          </a:p>
        </p:txBody>
      </p:sp>
      <p:sp>
        <p:nvSpPr>
          <p:cNvPr id="3" name="Content Placeholder 2">
            <a:extLst>
              <a:ext uri="{FF2B5EF4-FFF2-40B4-BE49-F238E27FC236}">
                <a16:creationId xmlns:a16="http://schemas.microsoft.com/office/drawing/2014/main" id="{916845B9-D9C1-38E2-1986-BE6D520F2C13}"/>
              </a:ext>
            </a:extLst>
          </p:cNvPr>
          <p:cNvSpPr>
            <a:spLocks noGrp="1"/>
          </p:cNvSpPr>
          <p:nvPr>
            <p:ph idx="1"/>
          </p:nvPr>
        </p:nvSpPr>
        <p:spPr>
          <a:xfrm>
            <a:off x="271311" y="1219200"/>
            <a:ext cx="6391578" cy="4846621"/>
          </a:xfrm>
        </p:spPr>
        <p:txBody>
          <a:bodyPr>
            <a:normAutofit fontScale="92500" lnSpcReduction="20000"/>
          </a:bodyPr>
          <a:lstStyle/>
          <a:p>
            <a:pPr marL="400050" marR="0" indent="0">
              <a:lnSpc>
                <a:spcPct val="100000"/>
              </a:lnSpc>
              <a:spcBef>
                <a:spcPts val="0"/>
              </a:spcBef>
              <a:spcAft>
                <a:spcPts val="600"/>
              </a:spcAft>
              <a:buNone/>
            </a:pPr>
            <a:r>
              <a:rPr lang="es-VE" sz="1400" b="1" dirty="0">
                <a:solidFill>
                  <a:srgbClr val="FF0000"/>
                </a:solidFill>
                <a:effectLst/>
                <a:latin typeface="Times New Roman" panose="02020603050405020304" pitchFamily="18" charset="0"/>
                <a:ea typeface="Calibri" panose="020F0502020204030204" pitchFamily="34" charset="0"/>
              </a:rPr>
              <a:t>1) </a:t>
            </a:r>
            <a:r>
              <a:rPr lang="es-VE" sz="1400" dirty="0">
                <a:effectLst/>
                <a:latin typeface="Times New Roman" panose="02020603050405020304" pitchFamily="18" charset="0"/>
                <a:ea typeface="Calibri" panose="020F0502020204030204" pitchFamily="34" charset="0"/>
              </a:rPr>
              <a:t>Deben asistir a todas las clases</a:t>
            </a:r>
          </a:p>
          <a:p>
            <a:pPr marL="400050" marR="0" indent="0">
              <a:lnSpc>
                <a:spcPct val="100000"/>
              </a:lnSpc>
              <a:spcBef>
                <a:spcPts val="0"/>
              </a:spcBef>
              <a:spcAft>
                <a:spcPts val="600"/>
              </a:spcAft>
              <a:buNone/>
            </a:pPr>
            <a:r>
              <a:rPr lang="en-US" sz="1400" dirty="0">
                <a:effectLst/>
                <a:latin typeface="Times New Roman" panose="02020603050405020304" pitchFamily="18" charset="0"/>
                <a:ea typeface="Calibri" panose="020F0502020204030204" pitchFamily="34" charset="0"/>
              </a:rPr>
              <a:t>We must take our children to class.</a:t>
            </a:r>
            <a:endParaRPr lang="en-US" sz="1400" dirty="0">
              <a:effectLst/>
              <a:latin typeface="Times New Roman" panose="02020603050405020304" pitchFamily="18" charset="0"/>
              <a:ea typeface="Times New Roman" panose="02020603050405020304" pitchFamily="18" charset="0"/>
            </a:endParaRPr>
          </a:p>
          <a:p>
            <a:pPr marL="400050" marR="0" indent="0">
              <a:lnSpc>
                <a:spcPct val="100000"/>
              </a:lnSpc>
              <a:spcBef>
                <a:spcPts val="0"/>
              </a:spcBef>
              <a:spcAft>
                <a:spcPts val="600"/>
              </a:spcAft>
              <a:buNone/>
            </a:pPr>
            <a:br>
              <a:rPr lang="es-VE" sz="1400" b="1" dirty="0">
                <a:effectLst/>
                <a:latin typeface="Times New Roman" panose="02020603050405020304" pitchFamily="18" charset="0"/>
                <a:ea typeface="Calibri" panose="020F0502020204030204" pitchFamily="34" charset="0"/>
              </a:rPr>
            </a:br>
            <a:r>
              <a:rPr lang="es-VE" sz="1400" b="1" dirty="0">
                <a:solidFill>
                  <a:srgbClr val="FF0000"/>
                </a:solidFill>
                <a:effectLst/>
                <a:latin typeface="Times New Roman" panose="02020603050405020304" pitchFamily="18" charset="0"/>
                <a:ea typeface="Calibri" panose="020F0502020204030204" pitchFamily="34" charset="0"/>
              </a:rPr>
              <a:t>2) MAXIMUM OF ABSENCES</a:t>
            </a:r>
            <a:r>
              <a:rPr lang="es-VE" sz="1400" dirty="0">
                <a:effectLst/>
                <a:latin typeface="Times New Roman" panose="02020603050405020304" pitchFamily="18" charset="0"/>
                <a:ea typeface="Calibri" panose="020F0502020204030204" pitchFamily="34" charset="0"/>
              </a:rPr>
              <a:t>: Se puede faltar hasta 4 veces </a:t>
            </a:r>
            <a:endParaRPr lang="es-VE" sz="1400" dirty="0">
              <a:latin typeface="Times New Roman" panose="02020603050405020304" pitchFamily="18" charset="0"/>
              <a:ea typeface="Calibri" panose="020F0502020204030204" pitchFamily="34" charset="0"/>
            </a:endParaRPr>
          </a:p>
          <a:p>
            <a:pPr marL="400050" marR="0" indent="0">
              <a:lnSpc>
                <a:spcPct val="100000"/>
              </a:lnSpc>
              <a:spcBef>
                <a:spcPts val="0"/>
              </a:spcBef>
              <a:spcAft>
                <a:spcPts val="600"/>
              </a:spcAft>
              <a:buNone/>
            </a:pPr>
            <a:r>
              <a:rPr lang="en-US" sz="1400" dirty="0">
                <a:effectLst/>
                <a:latin typeface="Times New Roman" panose="02020603050405020304" pitchFamily="18" charset="0"/>
                <a:ea typeface="Calibri" panose="020F0502020204030204" pitchFamily="34" charset="0"/>
              </a:rPr>
              <a:t>They may be absent up to 4 times in a year</a:t>
            </a:r>
            <a:endParaRPr lang="en-US" sz="1400" dirty="0">
              <a:effectLst/>
              <a:latin typeface="Times New Roman" panose="02020603050405020304" pitchFamily="18" charset="0"/>
              <a:ea typeface="Times New Roman" panose="02020603050405020304" pitchFamily="18" charset="0"/>
            </a:endParaRPr>
          </a:p>
          <a:p>
            <a:pPr marL="400050" marR="0" indent="0">
              <a:lnSpc>
                <a:spcPct val="100000"/>
              </a:lnSpc>
              <a:spcBef>
                <a:spcPts val="0"/>
              </a:spcBef>
              <a:spcAft>
                <a:spcPts val="600"/>
              </a:spcAft>
              <a:buNone/>
            </a:pPr>
            <a:br>
              <a:rPr lang="es-VE" sz="1400" b="1" dirty="0">
                <a:effectLst/>
                <a:latin typeface="Times New Roman" panose="02020603050405020304" pitchFamily="18" charset="0"/>
                <a:ea typeface="Calibri" panose="020F0502020204030204" pitchFamily="34" charset="0"/>
              </a:rPr>
            </a:br>
            <a:r>
              <a:rPr lang="es-VE" sz="1400" b="1" dirty="0">
                <a:solidFill>
                  <a:srgbClr val="FF0000"/>
                </a:solidFill>
                <a:effectLst/>
                <a:latin typeface="Times New Roman" panose="02020603050405020304" pitchFamily="18" charset="0"/>
                <a:ea typeface="Calibri" panose="020F0502020204030204" pitchFamily="34" charset="0"/>
              </a:rPr>
              <a:t>3) EXCUSE ABSENCE</a:t>
            </a:r>
            <a:r>
              <a:rPr lang="es-VE" sz="1400" dirty="0">
                <a:effectLst/>
                <a:latin typeface="Times New Roman" panose="02020603050405020304" pitchFamily="18" charset="0"/>
                <a:ea typeface="Calibri" panose="020F0502020204030204" pitchFamily="34" charset="0"/>
              </a:rPr>
              <a:t>: Se debe enviar por e-mail el justificativo de la inasistencia. </a:t>
            </a:r>
            <a:r>
              <a:rPr lang="en-US" sz="1400" dirty="0">
                <a:effectLst/>
                <a:latin typeface="Times New Roman" panose="02020603050405020304" pitchFamily="18" charset="0"/>
                <a:ea typeface="Calibri" panose="020F0502020204030204" pitchFamily="34" charset="0"/>
              </a:rPr>
              <a:t>Se </a:t>
            </a:r>
            <a:r>
              <a:rPr lang="en-US" sz="1400" dirty="0" err="1">
                <a:effectLst/>
                <a:latin typeface="Times New Roman" panose="02020603050405020304" pitchFamily="18" charset="0"/>
                <a:ea typeface="Calibri" panose="020F0502020204030204" pitchFamily="34" charset="0"/>
              </a:rPr>
              <a:t>debe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notificar</a:t>
            </a:r>
            <a:r>
              <a:rPr lang="en-US" sz="1400" dirty="0">
                <a:effectLst/>
                <a:latin typeface="Times New Roman" panose="02020603050405020304" pitchFamily="18" charset="0"/>
                <a:ea typeface="Calibri" panose="020F0502020204030204" pitchFamily="34" charset="0"/>
              </a:rPr>
              <a:t> al </a:t>
            </a:r>
            <a:r>
              <a:rPr lang="en-US" sz="1400" dirty="0" err="1">
                <a:effectLst/>
                <a:latin typeface="Times New Roman" panose="02020603050405020304" pitchFamily="18" charset="0"/>
                <a:ea typeface="Calibri" panose="020F0502020204030204" pitchFamily="34" charset="0"/>
              </a:rPr>
              <a:t>catequista</a:t>
            </a:r>
            <a:r>
              <a:rPr lang="en-US" sz="1400" dirty="0">
                <a:effectLst/>
                <a:latin typeface="Times New Roman" panose="02020603050405020304" pitchFamily="18" charset="0"/>
                <a:ea typeface="Calibri" panose="020F0502020204030204" pitchFamily="34" charset="0"/>
              </a:rPr>
              <a:t> y a la </a:t>
            </a:r>
            <a:r>
              <a:rPr lang="en-US" sz="1400" dirty="0" err="1">
                <a:effectLst/>
                <a:latin typeface="Times New Roman" panose="02020603050405020304" pitchFamily="18" charset="0"/>
                <a:ea typeface="Calibri" panose="020F0502020204030204" pitchFamily="34" charset="0"/>
              </a:rPr>
              <a:t>Oficina</a:t>
            </a:r>
            <a:r>
              <a:rPr lang="en-US" sz="1400" dirty="0">
                <a:effectLst/>
                <a:latin typeface="Times New Roman" panose="02020603050405020304" pitchFamily="18" charset="0"/>
                <a:ea typeface="Calibri" panose="020F0502020204030204" pitchFamily="34" charset="0"/>
              </a:rPr>
              <a:t> de la </a:t>
            </a:r>
            <a:r>
              <a:rPr lang="en-US" sz="1400" dirty="0" err="1">
                <a:effectLst/>
                <a:latin typeface="Times New Roman" panose="02020603050405020304" pitchFamily="18" charset="0"/>
                <a:ea typeface="Calibri" panose="020F0502020204030204" pitchFamily="34" charset="0"/>
              </a:rPr>
              <a:t>Parroquia.You</a:t>
            </a:r>
            <a:r>
              <a:rPr lang="en-US" sz="1400" dirty="0">
                <a:effectLst/>
                <a:latin typeface="Times New Roman" panose="02020603050405020304" pitchFamily="18" charset="0"/>
                <a:ea typeface="Calibri" panose="020F0502020204030204" pitchFamily="34" charset="0"/>
              </a:rPr>
              <a:t> must send via e-mail a Justification Note to your catechist and to the Office of Catechesis (</a:t>
            </a:r>
            <a:r>
              <a:rPr lang="en-US" sz="1400" u="sng" dirty="0">
                <a:solidFill>
                  <a:schemeClr val="accent2">
                    <a:lumMod val="75000"/>
                  </a:schemeClr>
                </a:solidFill>
                <a:effectLst/>
                <a:latin typeface="Times New Roman" panose="02020603050405020304" pitchFamily="18" charset="0"/>
                <a:ea typeface="Calibri" panose="020F0502020204030204" pitchFamily="34" charset="0"/>
              </a:rPr>
              <a:t>ccd@guadalupedoral.org</a:t>
            </a:r>
            <a:r>
              <a:rPr lang="en-US" sz="1400" dirty="0">
                <a:effectLst/>
                <a:latin typeface="Times New Roman" panose="02020603050405020304" pitchFamily="18" charset="0"/>
                <a:ea typeface="Calibri" panose="020F0502020204030204" pitchFamily="34" charset="0"/>
              </a:rPr>
              <a:t>) &amp; (</a:t>
            </a:r>
            <a:r>
              <a:rPr lang="en-US" sz="1400" u="sng" dirty="0">
                <a:effectLst/>
                <a:latin typeface="Times New Roman" panose="02020603050405020304" pitchFamily="18" charset="0"/>
                <a:ea typeface="Calibri" panose="020F0502020204030204" pitchFamily="34" charset="0"/>
              </a:rPr>
              <a:t>your catechist e-mail</a:t>
            </a:r>
            <a:r>
              <a:rPr lang="en-US" sz="1400" dirty="0">
                <a:effectLst/>
                <a:latin typeface="Times New Roman" panose="02020603050405020304" pitchFamily="18" charset="0"/>
                <a:ea typeface="Calibri" panose="020F0502020204030204" pitchFamily="34" charset="0"/>
              </a:rPr>
              <a:t>)</a:t>
            </a:r>
            <a:br>
              <a:rPr lang="en-US" sz="1400" dirty="0">
                <a:effectLst/>
                <a:latin typeface="Times New Roman" panose="02020603050405020304" pitchFamily="18" charset="0"/>
                <a:ea typeface="Calibri" panose="020F0502020204030204" pitchFamily="34" charset="0"/>
              </a:rPr>
            </a:br>
            <a:br>
              <a:rPr lang="en-US" sz="1400" dirty="0">
                <a:effectLst/>
                <a:latin typeface="Times New Roman" panose="02020603050405020304" pitchFamily="18" charset="0"/>
                <a:ea typeface="Calibri" panose="020F0502020204030204" pitchFamily="34" charset="0"/>
              </a:rPr>
            </a:br>
            <a:r>
              <a:rPr lang="en-US" sz="1400" i="1" dirty="0">
                <a:solidFill>
                  <a:srgbClr val="7030A0"/>
                </a:solidFill>
                <a:latin typeface="Times New Roman" panose="02020603050405020304" pitchFamily="18" charset="0"/>
                <a:cs typeface="Times New Roman" panose="02020603050405020304" pitchFamily="18" charset="0"/>
              </a:rPr>
              <a:t>Sports practice, dance class, etc. are not considered Excused Absences.</a:t>
            </a:r>
            <a:br>
              <a:rPr lang="en-US" sz="1400" i="1" dirty="0">
                <a:solidFill>
                  <a:srgbClr val="7030A0"/>
                </a:solidFill>
                <a:latin typeface="Times New Roman" panose="02020603050405020304" pitchFamily="18" charset="0"/>
                <a:cs typeface="Times New Roman" panose="02020603050405020304" pitchFamily="18" charset="0"/>
              </a:rPr>
            </a:br>
            <a:r>
              <a:rPr lang="es-ES" altLang="en-US" sz="1400" i="1" dirty="0">
                <a:solidFill>
                  <a:srgbClr val="7030A0"/>
                </a:solidFill>
                <a:latin typeface="Times New Roman" panose="02020603050405020304" pitchFamily="18" charset="0"/>
                <a:cs typeface="Times New Roman" panose="02020603050405020304" pitchFamily="18" charset="0"/>
              </a:rPr>
              <a:t>Las prácticas deportivas, las clases de baile, etc., no se consideran faltas justificables</a:t>
            </a:r>
            <a:endParaRPr lang="en-US" sz="1400" i="1" dirty="0">
              <a:solidFill>
                <a:srgbClr val="7030A0"/>
              </a:solidFill>
              <a:effectLst/>
              <a:latin typeface="Times New Roman" panose="02020603050405020304" pitchFamily="18" charset="0"/>
              <a:ea typeface="Times New Roman" panose="02020603050405020304" pitchFamily="18" charset="0"/>
            </a:endParaRPr>
          </a:p>
          <a:p>
            <a:pPr marL="400050" marR="0" indent="0">
              <a:lnSpc>
                <a:spcPct val="100000"/>
              </a:lnSpc>
              <a:spcBef>
                <a:spcPts val="0"/>
              </a:spcBef>
              <a:spcAft>
                <a:spcPts val="600"/>
              </a:spcAft>
              <a:buNone/>
            </a:pPr>
            <a:br>
              <a:rPr lang="es-VE" sz="1400" b="1" dirty="0">
                <a:effectLst/>
                <a:latin typeface="Times New Roman" panose="02020603050405020304" pitchFamily="18" charset="0"/>
                <a:ea typeface="Calibri" panose="020F0502020204030204" pitchFamily="34" charset="0"/>
              </a:rPr>
            </a:br>
            <a:r>
              <a:rPr lang="es-VE" sz="1400" b="1" dirty="0">
                <a:solidFill>
                  <a:srgbClr val="FF0000"/>
                </a:solidFill>
                <a:effectLst/>
                <a:latin typeface="Times New Roman" panose="02020603050405020304" pitchFamily="18" charset="0"/>
                <a:ea typeface="Calibri" panose="020F0502020204030204" pitchFamily="34" charset="0"/>
              </a:rPr>
              <a:t>4) NO LATE ARRIVAL</a:t>
            </a:r>
            <a:r>
              <a:rPr lang="es-VE" sz="1400" dirty="0">
                <a:effectLst/>
                <a:latin typeface="Times New Roman" panose="02020603050405020304" pitchFamily="18" charset="0"/>
                <a:ea typeface="Calibri" panose="020F0502020204030204" pitchFamily="34" charset="0"/>
              </a:rPr>
              <a:t>: LOS NINOS DEBEN ESTAR SENTADOS AL MOMENTO DE COMENZAR, LA CLASE, Si llegan tarde no podrán ingresar al salón. </a:t>
            </a:r>
            <a:br>
              <a:rPr lang="es-VE" sz="1400" dirty="0">
                <a:effectLst/>
                <a:latin typeface="Times New Roman" panose="02020603050405020304" pitchFamily="18" charset="0"/>
                <a:ea typeface="Calibri" panose="020F0502020204030204" pitchFamily="34" charset="0"/>
              </a:rPr>
            </a:br>
            <a:r>
              <a:rPr lang="en-US" sz="1400" dirty="0">
                <a:effectLst/>
                <a:latin typeface="Times New Roman" panose="02020603050405020304" pitchFamily="18" charset="0"/>
                <a:ea typeface="Calibri" panose="020F0502020204030204" pitchFamily="34" charset="0"/>
              </a:rPr>
              <a:t>STUDENTS MUST BE AT THEIR DESK ON TIME, if they arrive late, they will NOT be able to enter in the classroom</a:t>
            </a:r>
            <a:br>
              <a:rPr lang="en-US" sz="1400" dirty="0">
                <a:effectLst/>
                <a:latin typeface="Times New Roman" panose="02020603050405020304" pitchFamily="18" charset="0"/>
                <a:ea typeface="Calibri" panose="020F0502020204030204" pitchFamily="34" charset="0"/>
              </a:rPr>
            </a:br>
            <a:endParaRPr lang="en-US" sz="1400" dirty="0">
              <a:effectLst/>
              <a:latin typeface="Times New Roman" panose="02020603050405020304" pitchFamily="18" charset="0"/>
              <a:ea typeface="Calibri" panose="020F0502020204030204" pitchFamily="34" charset="0"/>
            </a:endParaRPr>
          </a:p>
          <a:p>
            <a:pPr marL="400050" indent="0">
              <a:lnSpc>
                <a:spcPct val="100000"/>
              </a:lnSpc>
              <a:spcBef>
                <a:spcPts val="0"/>
              </a:spcBef>
              <a:spcAft>
                <a:spcPts val="600"/>
              </a:spcAft>
              <a:buNone/>
            </a:pPr>
            <a:r>
              <a:rPr lang="es-VE"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NO EARLY RELEASE</a:t>
            </a:r>
            <a:r>
              <a:rPr lang="es-VE"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Students are not permitted to leave class early except in emergency situations. Sports practice, dance class, etc. are not considered emergencies. </a:t>
            </a:r>
            <a:br>
              <a:rPr lang="en-US" sz="1400" dirty="0">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r>
              <a:rPr lang="es-ES" altLang="en-US" sz="1400" dirty="0">
                <a:solidFill>
                  <a:srgbClr val="1F1F1F"/>
                </a:solidFill>
                <a:latin typeface="Times New Roman" panose="02020603050405020304" pitchFamily="18" charset="0"/>
                <a:cs typeface="Times New Roman" panose="02020603050405020304" pitchFamily="18" charset="0"/>
              </a:rPr>
              <a:t>No se permite a los estudiantes salir de clase antes de tiempo, excepto en situaciones de emergencia. Las prácticas deportivas, las clases de baile, etc., no se consideran emergencias</a:t>
            </a:r>
            <a:r>
              <a:rPr lang="es-ES" altLang="en-US" sz="14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DFA6276F-3566-00D1-FC0B-45BD1B6D2880}"/>
              </a:ext>
            </a:extLst>
          </p:cNvPr>
          <p:cNvPicPr>
            <a:picLocks noChangeAspect="1"/>
          </p:cNvPicPr>
          <p:nvPr/>
        </p:nvPicPr>
        <p:blipFill>
          <a:blip r:embed="rId2"/>
          <a:stretch>
            <a:fillRect/>
          </a:stretch>
        </p:blipFill>
        <p:spPr>
          <a:xfrm>
            <a:off x="3467100" y="1093692"/>
            <a:ext cx="1901605" cy="800098"/>
          </a:xfrm>
          <a:prstGeom prst="rect">
            <a:avLst/>
          </a:prstGeom>
        </p:spPr>
      </p:pic>
      <p:pic>
        <p:nvPicPr>
          <p:cNvPr id="1026" name="Picture 2" descr="Email - Free multimedia icons">
            <a:extLst>
              <a:ext uri="{FF2B5EF4-FFF2-40B4-BE49-F238E27FC236}">
                <a16:creationId xmlns:a16="http://schemas.microsoft.com/office/drawing/2014/main" id="{CE3510D7-E85A-DD0A-A4EA-0B2272676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996" y="5991152"/>
            <a:ext cx="772409" cy="7724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058D22-11AD-3B56-B015-A8FD71899CD3}"/>
              </a:ext>
            </a:extLst>
          </p:cNvPr>
          <p:cNvSpPr txBox="1"/>
          <p:nvPr/>
        </p:nvSpPr>
        <p:spPr>
          <a:xfrm>
            <a:off x="1515201" y="6064577"/>
            <a:ext cx="4453217" cy="584775"/>
          </a:xfrm>
          <a:prstGeom prst="rect">
            <a:avLst/>
          </a:prstGeom>
          <a:noFill/>
        </p:spPr>
        <p:txBody>
          <a:bodyPr wrap="square">
            <a:spAutoFit/>
          </a:bodyPr>
          <a:lstStyle/>
          <a:p>
            <a:pPr marL="400050" indent="0" algn="ctr">
              <a:lnSpc>
                <a:spcPct val="100000"/>
              </a:lnSpc>
              <a:spcBef>
                <a:spcPts val="0"/>
              </a:spcBef>
              <a:spcAft>
                <a:spcPts val="600"/>
              </a:spcAft>
              <a:buNone/>
            </a:pPr>
            <a:r>
              <a:rPr lang="en-US" b="1" dirty="0">
                <a:latin typeface="Times New Roman" panose="02020603050405020304" pitchFamily="18" charset="0"/>
                <a:ea typeface="Calibri" panose="020F0502020204030204" pitchFamily="34" charset="0"/>
              </a:rPr>
              <a:t>Check your catechist Email in this link</a:t>
            </a:r>
            <a:br>
              <a:rPr lang="en-US" sz="1400" dirty="0">
                <a:latin typeface="Times New Roman" panose="02020603050405020304" pitchFamily="18" charset="0"/>
                <a:ea typeface="Calibri" panose="020F0502020204030204" pitchFamily="34" charset="0"/>
              </a:rPr>
            </a:br>
            <a:r>
              <a:rPr lang="en-US" sz="1400" dirty="0">
                <a:solidFill>
                  <a:srgbClr val="0070C0"/>
                </a:solidFill>
                <a:latin typeface="Times New Roman" panose="02020603050405020304" pitchFamily="18" charset="0"/>
                <a:ea typeface="Calibri" panose="020F0502020204030204" pitchFamily="34" charset="0"/>
                <a:hlinkClick r:id="rId4">
                  <a:extLst>
                    <a:ext uri="{A12FA001-AC4F-418D-AE19-62706E023703}">
                      <ahyp:hlinkClr xmlns:ahyp="http://schemas.microsoft.com/office/drawing/2018/hyperlinkcolor" val="tx"/>
                    </a:ext>
                  </a:extLst>
                </a:hlinkClick>
              </a:rPr>
              <a:t>www.guadalupedoral.info/forcatechists/our-team/</a:t>
            </a:r>
            <a:endParaRPr lang="en-US" sz="1400" dirty="0">
              <a:solidFill>
                <a:srgbClr val="0070C0"/>
              </a:solidFill>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51D45B77-24F5-F2BC-E349-B075FBF76ABD}"/>
              </a:ext>
            </a:extLst>
          </p:cNvPr>
          <p:cNvPicPr>
            <a:picLocks noChangeAspect="1"/>
          </p:cNvPicPr>
          <p:nvPr/>
        </p:nvPicPr>
        <p:blipFill>
          <a:blip r:embed="rId5"/>
          <a:stretch>
            <a:fillRect/>
          </a:stretch>
        </p:blipFill>
        <p:spPr>
          <a:xfrm>
            <a:off x="6938701" y="0"/>
            <a:ext cx="4662453" cy="6858000"/>
          </a:xfrm>
          <a:prstGeom prst="rect">
            <a:avLst/>
          </a:prstGeom>
        </p:spPr>
      </p:pic>
    </p:spTree>
    <p:extLst>
      <p:ext uri="{BB962C8B-B14F-4D97-AF65-F5344CB8AC3E}">
        <p14:creationId xmlns:p14="http://schemas.microsoft.com/office/powerpoint/2010/main" val="203065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5E7A-E9B0-6230-2A10-787E81AD365C}"/>
              </a:ext>
            </a:extLst>
          </p:cNvPr>
          <p:cNvSpPr>
            <a:spLocks noGrp="1"/>
          </p:cNvSpPr>
          <p:nvPr>
            <p:ph type="title"/>
          </p:nvPr>
        </p:nvSpPr>
        <p:spPr>
          <a:xfrm>
            <a:off x="307258" y="276635"/>
            <a:ext cx="8010832" cy="799997"/>
          </a:xfrm>
        </p:spPr>
        <p:txBody>
          <a:bodyPr>
            <a:normAutofit fontScale="90000"/>
          </a:bodyPr>
          <a:lstStyle/>
          <a:p>
            <a:pPr algn="ctr"/>
            <a:r>
              <a:rPr lang="en-US" dirty="0"/>
              <a:t>Material/ School Supplies</a:t>
            </a:r>
          </a:p>
        </p:txBody>
      </p:sp>
      <p:pic>
        <p:nvPicPr>
          <p:cNvPr id="4" name="Content Placeholder 3" descr="Image result for school supplies">
            <a:extLst>
              <a:ext uri="{FF2B5EF4-FFF2-40B4-BE49-F238E27FC236}">
                <a16:creationId xmlns:a16="http://schemas.microsoft.com/office/drawing/2014/main" id="{C8A30D65-E0C7-2134-212D-393FF7E4380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369663" y="3718193"/>
            <a:ext cx="3231571" cy="2335007"/>
          </a:xfrm>
          <a:prstGeom prst="rect">
            <a:avLst/>
          </a:prstGeom>
          <a:noFill/>
          <a:ln>
            <a:noFill/>
          </a:ln>
        </p:spPr>
      </p:pic>
      <p:pic>
        <p:nvPicPr>
          <p:cNvPr id="5" name="Picture 4" descr="A picture containing text, green&#10;&#10;Description automatically generated">
            <a:extLst>
              <a:ext uri="{FF2B5EF4-FFF2-40B4-BE49-F238E27FC236}">
                <a16:creationId xmlns:a16="http://schemas.microsoft.com/office/drawing/2014/main" id="{D5170BED-D8E1-B1F8-19F7-D6EB4D940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26" y="3617656"/>
            <a:ext cx="2815988" cy="2815988"/>
          </a:xfrm>
          <a:prstGeom prst="rect">
            <a:avLst/>
          </a:prstGeom>
        </p:spPr>
      </p:pic>
      <p:sp>
        <p:nvSpPr>
          <p:cNvPr id="10" name="TextBox 9">
            <a:extLst>
              <a:ext uri="{FF2B5EF4-FFF2-40B4-BE49-F238E27FC236}">
                <a16:creationId xmlns:a16="http://schemas.microsoft.com/office/drawing/2014/main" id="{1C69EFE0-3057-3CB9-BA64-FFAE3B44B22B}"/>
              </a:ext>
            </a:extLst>
          </p:cNvPr>
          <p:cNvSpPr txBox="1"/>
          <p:nvPr/>
        </p:nvSpPr>
        <p:spPr>
          <a:xfrm>
            <a:off x="1791478" y="1224475"/>
            <a:ext cx="9790922" cy="2185214"/>
          </a:xfrm>
          <a:prstGeom prst="rect">
            <a:avLst/>
          </a:prstGeom>
          <a:noFill/>
        </p:spPr>
        <p:txBody>
          <a:bodyPr wrap="square">
            <a:spAutoFit/>
          </a:bodyPr>
          <a:lstStyle/>
          <a:p>
            <a:pPr marL="0" marR="0" algn="ctr">
              <a:spcBef>
                <a:spcPts val="0"/>
              </a:spcBef>
              <a:spcAft>
                <a:spcPts val="0"/>
              </a:spcAft>
              <a:tabLst>
                <a:tab pos="571500" algn="l"/>
              </a:tabLst>
            </a:pPr>
            <a:endParaRPr lang="en-US" sz="2000" dirty="0">
              <a:latin typeface="Times New Roman" panose="02020603050405020304" pitchFamily="18" charset="0"/>
              <a:ea typeface="Calibri" panose="020F0502020204030204" pitchFamily="34" charset="0"/>
            </a:endParaRPr>
          </a:p>
          <a:p>
            <a:pPr marL="0" marR="0" algn="ctr">
              <a:spcBef>
                <a:spcPts val="0"/>
              </a:spcBef>
              <a:spcAft>
                <a:spcPts val="0"/>
              </a:spcAft>
              <a:tabLst>
                <a:tab pos="571500" algn="l"/>
              </a:tabLst>
            </a:pPr>
            <a:endParaRPr lang="en-US" sz="2800" b="1" u="sng" dirty="0">
              <a:solidFill>
                <a:srgbClr val="C45911"/>
              </a:solidFill>
              <a:effectLst/>
              <a:latin typeface="Times New Roman" panose="02020603050405020304" pitchFamily="18" charset="0"/>
              <a:ea typeface="Calibri" panose="020F0502020204030204" pitchFamily="34" charset="0"/>
            </a:endParaRPr>
          </a:p>
          <a:p>
            <a:pPr marL="0" marR="0">
              <a:spcBef>
                <a:spcPts val="0"/>
              </a:spcBef>
              <a:spcAft>
                <a:spcPts val="0"/>
              </a:spcAft>
              <a:tabLst>
                <a:tab pos="571500" algn="l"/>
              </a:tabLst>
            </a:pPr>
            <a:r>
              <a:rPr lang="en-US" sz="2800" b="1" u="sng" dirty="0">
                <a:solidFill>
                  <a:srgbClr val="C45911"/>
                </a:solidFill>
                <a:effectLst/>
                <a:latin typeface="Times New Roman" panose="02020603050405020304" pitchFamily="18" charset="0"/>
                <a:ea typeface="Calibri" panose="020F0502020204030204" pitchFamily="34" charset="0"/>
              </a:rPr>
              <a:t>For middle and high school students &amp; RCIA</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71500" algn="l"/>
                <a:tab pos="2286000" algn="l"/>
              </a:tabLst>
            </a:pPr>
            <a:r>
              <a:rPr lang="en-US" sz="2000" dirty="0">
                <a:solidFill>
                  <a:srgbClr val="000000"/>
                </a:solidFill>
                <a:effectLst/>
                <a:latin typeface="Times New Roman" panose="02020603050405020304" pitchFamily="18" charset="0"/>
                <a:ea typeface="Calibri" panose="020F0502020204030204" pitchFamily="34" charset="0"/>
              </a:rPr>
              <a:t>A composition notebook</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71500" algn="l"/>
                <a:tab pos="2286000" algn="l"/>
              </a:tabLst>
            </a:pPr>
            <a:r>
              <a:rPr lang="en-US" sz="2000" dirty="0">
                <a:solidFill>
                  <a:srgbClr val="000000"/>
                </a:solidFill>
                <a:effectLst/>
                <a:latin typeface="Times New Roman" panose="02020603050405020304" pitchFamily="18" charset="0"/>
                <a:ea typeface="Calibri" panose="020F0502020204030204" pitchFamily="34" charset="0"/>
              </a:rPr>
              <a:t>A sharpened pencil, a pen, and an eraser</a:t>
            </a:r>
            <a:endParaRPr lang="en-US" sz="20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71500" algn="l"/>
                <a:tab pos="2286000" algn="l"/>
              </a:tabLst>
            </a:pPr>
            <a:r>
              <a:rPr lang="en-US" sz="2000" dirty="0">
                <a:solidFill>
                  <a:srgbClr val="FF0000"/>
                </a:solidFill>
                <a:effectLst/>
                <a:latin typeface="Times New Roman" panose="02020603050405020304" pitchFamily="18" charset="0"/>
                <a:ea typeface="Calibri" panose="020F0502020204030204" pitchFamily="34" charset="0"/>
              </a:rPr>
              <a:t>One (1) reams of paper as a DONATION </a:t>
            </a:r>
            <a:r>
              <a:rPr lang="en-US" sz="2000" dirty="0">
                <a:effectLst/>
                <a:latin typeface="Times New Roman" panose="02020603050405020304" pitchFamily="18" charset="0"/>
                <a:ea typeface="Calibri" panose="020F0502020204030204" pitchFamily="34" charset="0"/>
              </a:rPr>
              <a:t>(if you can)</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109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5404AB-7DCD-B8F9-F941-A83D4FED3793}"/>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F6ACB89-E012-F612-2C98-78F6CCF4B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42385F50-1E74-C26D-0613-90CBD6D53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3245E79-CBBA-3442-F729-6F86A8B04130}"/>
              </a:ext>
            </a:extLst>
          </p:cNvPr>
          <p:cNvSpPr txBox="1"/>
          <p:nvPr/>
        </p:nvSpPr>
        <p:spPr>
          <a:xfrm>
            <a:off x="5622061" y="762538"/>
            <a:ext cx="5649349"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Special Points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To those attending Classes at </a:t>
            </a:r>
            <a:b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Doral Academy HS</a:t>
            </a:r>
          </a:p>
        </p:txBody>
      </p:sp>
      <p:sp>
        <p:nvSpPr>
          <p:cNvPr id="33" name="sketch line">
            <a:extLst>
              <a:ext uri="{FF2B5EF4-FFF2-40B4-BE49-F238E27FC236}">
                <a16:creationId xmlns:a16="http://schemas.microsoft.com/office/drawing/2014/main" id="{F31DDEF9-4F8E-3780-74DE-17A769CE2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C931ED8-4FC3-871D-6951-257EC729CF55}"/>
              </a:ext>
            </a:extLst>
          </p:cNvPr>
          <p:cNvPicPr>
            <a:picLocks noChangeAspect="1"/>
          </p:cNvPicPr>
          <p:nvPr/>
        </p:nvPicPr>
        <p:blipFill>
          <a:blip r:embed="rId3"/>
          <a:stretch>
            <a:fillRect/>
          </a:stretch>
        </p:blipFill>
        <p:spPr>
          <a:xfrm>
            <a:off x="440974" y="195531"/>
            <a:ext cx="3838575" cy="4333875"/>
          </a:xfrm>
          <a:prstGeom prst="rect">
            <a:avLst/>
          </a:prstGeom>
        </p:spPr>
      </p:pic>
      <p:sp>
        <p:nvSpPr>
          <p:cNvPr id="4" name="Content Placeholder 2">
            <a:extLst>
              <a:ext uri="{FF2B5EF4-FFF2-40B4-BE49-F238E27FC236}">
                <a16:creationId xmlns:a16="http://schemas.microsoft.com/office/drawing/2014/main" id="{DA5E0B7C-3B7E-63F3-BA9B-790D9C23DA4B}"/>
              </a:ext>
            </a:extLst>
          </p:cNvPr>
          <p:cNvSpPr>
            <a:spLocks noGrp="1"/>
          </p:cNvSpPr>
          <p:nvPr>
            <p:ph idx="1"/>
          </p:nvPr>
        </p:nvSpPr>
        <p:spPr>
          <a:xfrm>
            <a:off x="540562" y="4746658"/>
            <a:ext cx="4645696" cy="1894089"/>
          </a:xfrm>
        </p:spPr>
        <p:txBody>
          <a:bodyPr anchor="ctr">
            <a:normAutofit/>
          </a:bodyPr>
          <a:lstStyle/>
          <a:p>
            <a:pPr marL="0" indent="0">
              <a:buNone/>
            </a:pPr>
            <a:r>
              <a:rPr lang="en-US" sz="3200" b="1" dirty="0">
                <a:effectLst/>
                <a:latin typeface="Times New Roman" panose="02020603050405020304" pitchFamily="18" charset="0"/>
                <a:ea typeface="Calibri" panose="020F0502020204030204" pitchFamily="34" charset="0"/>
              </a:rPr>
              <a:t>Sundays / Domingos</a:t>
            </a:r>
            <a:br>
              <a:rPr lang="en-US" sz="3200" b="1" dirty="0">
                <a:effectLst/>
                <a:latin typeface="Times New Roman" panose="02020603050405020304" pitchFamily="18" charset="0"/>
                <a:ea typeface="Calibri" panose="020F0502020204030204" pitchFamily="34" charset="0"/>
              </a:rPr>
            </a:br>
            <a:br>
              <a:rPr lang="en-US" sz="3200" b="1" dirty="0">
                <a:effectLst/>
                <a:latin typeface="Times New Roman" panose="02020603050405020304" pitchFamily="18" charset="0"/>
                <a:ea typeface="Calibri" panose="020F0502020204030204" pitchFamily="34" charset="0"/>
              </a:rPr>
            </a:br>
            <a:r>
              <a:rPr lang="en-US" sz="2400" b="1" dirty="0">
                <a:solidFill>
                  <a:srgbClr val="0070C0"/>
                </a:solidFill>
                <a:effectLst/>
                <a:latin typeface="Times New Roman" panose="02020603050405020304" pitchFamily="18" charset="0"/>
                <a:ea typeface="Calibri" panose="020F0502020204030204" pitchFamily="34" charset="0"/>
              </a:rPr>
              <a:t>8:15-9:30 AM </a:t>
            </a:r>
            <a:r>
              <a:rPr lang="en-US" sz="2400" dirty="0" err="1">
                <a:solidFill>
                  <a:srgbClr val="0070C0"/>
                </a:solidFill>
                <a:effectLst/>
                <a:latin typeface="Times New Roman" panose="02020603050405020304" pitchFamily="18" charset="0"/>
                <a:ea typeface="Calibri" panose="020F0502020204030204" pitchFamily="34" charset="0"/>
              </a:rPr>
              <a:t>en</a:t>
            </a:r>
            <a:r>
              <a:rPr lang="en-US" sz="2400" dirty="0">
                <a:solidFill>
                  <a:srgbClr val="0070C0"/>
                </a:solidFill>
                <a:effectLst/>
                <a:latin typeface="Times New Roman" panose="02020603050405020304" pitchFamily="18" charset="0"/>
                <a:ea typeface="Calibri" panose="020F0502020204030204" pitchFamily="34" charset="0"/>
              </a:rPr>
              <a:t> Espanol</a:t>
            </a:r>
            <a:br>
              <a:rPr lang="en-US" sz="2400" dirty="0">
                <a:solidFill>
                  <a:srgbClr val="0070C0"/>
                </a:solidFill>
                <a:effectLst/>
                <a:latin typeface="Times New Roman" panose="02020603050405020304" pitchFamily="18" charset="0"/>
                <a:ea typeface="Calibri" panose="020F0502020204030204" pitchFamily="34" charset="0"/>
              </a:rPr>
            </a:br>
            <a:r>
              <a:rPr lang="en-US" sz="2400" b="1" dirty="0">
                <a:solidFill>
                  <a:srgbClr val="0070C0"/>
                </a:solidFill>
                <a:effectLst/>
                <a:latin typeface="Times New Roman" panose="02020603050405020304" pitchFamily="18" charset="0"/>
                <a:ea typeface="Calibri" panose="020F0502020204030204" pitchFamily="34" charset="0"/>
              </a:rPr>
              <a:t>10:00-11:15 AM </a:t>
            </a:r>
            <a:r>
              <a:rPr lang="en-US" sz="2400" dirty="0">
                <a:solidFill>
                  <a:srgbClr val="0070C0"/>
                </a:solidFill>
                <a:effectLst/>
                <a:latin typeface="Times New Roman" panose="02020603050405020304" pitchFamily="18" charset="0"/>
                <a:ea typeface="Calibri" panose="020F0502020204030204" pitchFamily="34" charset="0"/>
              </a:rPr>
              <a:t>in English</a:t>
            </a:r>
          </a:p>
        </p:txBody>
      </p:sp>
      <p:sp>
        <p:nvSpPr>
          <p:cNvPr id="7" name="TextBox 6">
            <a:extLst>
              <a:ext uri="{FF2B5EF4-FFF2-40B4-BE49-F238E27FC236}">
                <a16:creationId xmlns:a16="http://schemas.microsoft.com/office/drawing/2014/main" id="{21DCB6AE-B3D7-E011-AB56-F14B7BF8B3BD}"/>
              </a:ext>
            </a:extLst>
          </p:cNvPr>
          <p:cNvSpPr txBox="1"/>
          <p:nvPr/>
        </p:nvSpPr>
        <p:spPr>
          <a:xfrm>
            <a:off x="5622061" y="4391108"/>
            <a:ext cx="56493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11100 NW 27 Street,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Doral, Fl 33178</a:t>
            </a:r>
          </a:p>
        </p:txBody>
      </p:sp>
    </p:spTree>
    <p:extLst>
      <p:ext uri="{BB962C8B-B14F-4D97-AF65-F5344CB8AC3E}">
        <p14:creationId xmlns:p14="http://schemas.microsoft.com/office/powerpoint/2010/main" val="86576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58F6E5D-9D22-BEFC-4038-11214739E354}"/>
              </a:ext>
            </a:extLst>
          </p:cNvPr>
          <p:cNvSpPr>
            <a:spLocks noGrp="1"/>
          </p:cNvSpPr>
          <p:nvPr>
            <p:ph type="title"/>
          </p:nvPr>
        </p:nvSpPr>
        <p:spPr>
          <a:xfrm>
            <a:off x="774873" y="358516"/>
            <a:ext cx="5257800" cy="2275480"/>
          </a:xfrm>
        </p:spPr>
        <p:txBody>
          <a:bodyPr>
            <a:normAutofit/>
          </a:bodyPr>
          <a:lstStyle/>
          <a:p>
            <a:pPr>
              <a:lnSpc>
                <a:spcPct val="90000"/>
              </a:lnSpc>
            </a:pPr>
            <a:r>
              <a:rPr lang="en-US" sz="5000" dirty="0"/>
              <a:t>Classes of Formation for Parents</a:t>
            </a:r>
          </a:p>
        </p:txBody>
      </p:sp>
      <p:sp>
        <p:nvSpPr>
          <p:cNvPr id="3" name="Content Placeholder 2">
            <a:extLst>
              <a:ext uri="{FF2B5EF4-FFF2-40B4-BE49-F238E27FC236}">
                <a16:creationId xmlns:a16="http://schemas.microsoft.com/office/drawing/2014/main" id="{6D16160E-0582-2B17-9F73-7AAA6D8570FB}"/>
              </a:ext>
            </a:extLst>
          </p:cNvPr>
          <p:cNvSpPr>
            <a:spLocks noGrp="1"/>
          </p:cNvSpPr>
          <p:nvPr>
            <p:ph idx="1"/>
          </p:nvPr>
        </p:nvSpPr>
        <p:spPr>
          <a:xfrm>
            <a:off x="801858" y="2911335"/>
            <a:ext cx="5257799" cy="2852404"/>
          </a:xfrm>
        </p:spPr>
        <p:txBody>
          <a:bodyPr>
            <a:normAutofit/>
          </a:bodyPr>
          <a:lstStyle/>
          <a:p>
            <a:pPr marL="0" marR="0">
              <a:lnSpc>
                <a:spcPct val="100000"/>
              </a:lnSpc>
              <a:spcBef>
                <a:spcPts val="0"/>
              </a:spcBef>
              <a:spcAft>
                <a:spcPts val="600"/>
              </a:spcAft>
            </a:pPr>
            <a:r>
              <a:rPr lang="en-US" sz="1900" dirty="0">
                <a:effectLst/>
                <a:latin typeface="Times New Roman" panose="02020603050405020304" pitchFamily="18" charset="0"/>
                <a:ea typeface="Times New Roman" panose="02020603050405020304" pitchFamily="18" charset="0"/>
              </a:rPr>
              <a:t>This year we will provide Classes of Catholic Formation for Parents.</a:t>
            </a:r>
          </a:p>
          <a:p>
            <a:pPr marL="0" marR="0">
              <a:lnSpc>
                <a:spcPct val="100000"/>
              </a:lnSpc>
              <a:spcBef>
                <a:spcPts val="0"/>
              </a:spcBef>
              <a:spcAft>
                <a:spcPts val="600"/>
              </a:spcAft>
            </a:pPr>
            <a:r>
              <a:rPr lang="en-US" sz="1900" dirty="0">
                <a:effectLst/>
                <a:latin typeface="Times New Roman" panose="02020603050405020304" pitchFamily="18" charset="0"/>
                <a:ea typeface="Times New Roman" panose="02020603050405020304" pitchFamily="18" charset="0"/>
              </a:rPr>
              <a:t>Classes will be given at the same time than the kids’ classes.</a:t>
            </a:r>
            <a:br>
              <a:rPr lang="en-US" sz="1900" dirty="0">
                <a:effectLst/>
                <a:latin typeface="Times New Roman" panose="02020603050405020304" pitchFamily="18" charset="0"/>
                <a:ea typeface="Times New Roman" panose="02020603050405020304" pitchFamily="18" charset="0"/>
              </a:rPr>
            </a:br>
            <a:br>
              <a:rPr lang="en-US" sz="1900" dirty="0">
                <a:effectLst/>
                <a:latin typeface="Times New Roman" panose="02020603050405020304" pitchFamily="18" charset="0"/>
                <a:ea typeface="Times New Roman" panose="02020603050405020304" pitchFamily="18" charset="0"/>
              </a:rPr>
            </a:br>
            <a:r>
              <a:rPr lang="es-ES" sz="1900" dirty="0">
                <a:effectLst/>
                <a:latin typeface="Times New Roman" panose="02020603050405020304" pitchFamily="18" charset="0"/>
                <a:ea typeface="Times New Roman" panose="02020603050405020304" pitchFamily="18" charset="0"/>
              </a:rPr>
              <a:t>Este año brindaremos Clases de Formación Católica para Padres.</a:t>
            </a:r>
            <a:endParaRPr lang="en-US" sz="1900" dirty="0">
              <a:effectLst/>
              <a:latin typeface="Times New Roman" panose="02020603050405020304" pitchFamily="18" charset="0"/>
              <a:ea typeface="Times New Roman" panose="02020603050405020304" pitchFamily="18" charset="0"/>
            </a:endParaRPr>
          </a:p>
          <a:p>
            <a:pPr marL="0" marR="0">
              <a:lnSpc>
                <a:spcPct val="100000"/>
              </a:lnSpc>
              <a:spcBef>
                <a:spcPts val="0"/>
              </a:spcBef>
              <a:spcAft>
                <a:spcPts val="600"/>
              </a:spcAft>
            </a:pPr>
            <a:r>
              <a:rPr lang="es-ES" sz="1900" dirty="0">
                <a:effectLst/>
                <a:latin typeface="Times New Roman" panose="02020603050405020304" pitchFamily="18" charset="0"/>
                <a:ea typeface="Times New Roman" panose="02020603050405020304" pitchFamily="18" charset="0"/>
              </a:rPr>
              <a:t>Las clases se darán al mismo tiempo que las clases de los niños.</a:t>
            </a:r>
            <a:endParaRPr lang="en-US" sz="1900" dirty="0">
              <a:effectLst/>
              <a:latin typeface="Times New Roman" panose="02020603050405020304" pitchFamily="18" charset="0"/>
              <a:ea typeface="Times New Roman" panose="02020603050405020304" pitchFamily="18" charset="0"/>
            </a:endParaRPr>
          </a:p>
        </p:txBody>
      </p:sp>
      <p:pic>
        <p:nvPicPr>
          <p:cNvPr id="4" name="Picture 3" descr="A logo with a cross and a cross&#10;&#10;Description automatically generated">
            <a:extLst>
              <a:ext uri="{FF2B5EF4-FFF2-40B4-BE49-F238E27FC236}">
                <a16:creationId xmlns:a16="http://schemas.microsoft.com/office/drawing/2014/main" id="{1A9031B7-59A8-6BA2-98FB-E05E85D62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07546" y="79148"/>
            <a:ext cx="4636565" cy="5664375"/>
          </a:xfrm>
          <a:prstGeom prst="rect">
            <a:avLst/>
          </a:prstGeom>
          <a:noFill/>
        </p:spPr>
      </p:pic>
      <p:sp>
        <p:nvSpPr>
          <p:cNvPr id="5" name="Title 1">
            <a:extLst>
              <a:ext uri="{FF2B5EF4-FFF2-40B4-BE49-F238E27FC236}">
                <a16:creationId xmlns:a16="http://schemas.microsoft.com/office/drawing/2014/main" id="{F17D63AA-B32F-F4D1-4F7E-D611774F4880}"/>
              </a:ext>
            </a:extLst>
          </p:cNvPr>
          <p:cNvSpPr txBox="1">
            <a:spLocks/>
          </p:cNvSpPr>
          <p:nvPr/>
        </p:nvSpPr>
        <p:spPr>
          <a:xfrm>
            <a:off x="6358327" y="5116187"/>
            <a:ext cx="5257800" cy="1412968"/>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gradFill>
                  <a:gsLst>
                    <a:gs pos="100000">
                      <a:srgbClr val="203040"/>
                    </a:gs>
                    <a:gs pos="0">
                      <a:srgbClr val="00BAC8"/>
                    </a:gs>
                  </a:gsLst>
                  <a:lin ang="0" scaled="1"/>
                </a:gradFill>
                <a:effectLst/>
                <a:uLnTx/>
                <a:uFillTx/>
                <a:latin typeface="Aharoni" panose="02010803020104030203" pitchFamily="2" charset="-79"/>
                <a:ea typeface="+mn-ea"/>
                <a:cs typeface="Angsana New" panose="02020603050405020304" pitchFamily="18" charset="-34"/>
              </a:rPr>
              <a:t>We will notify you as soon as we have the schedule</a:t>
            </a:r>
          </a:p>
        </p:txBody>
      </p:sp>
    </p:spTree>
    <p:extLst>
      <p:ext uri="{BB962C8B-B14F-4D97-AF65-F5344CB8AC3E}">
        <p14:creationId xmlns:p14="http://schemas.microsoft.com/office/powerpoint/2010/main" val="33275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57368F9-B5B9-9B8B-D80B-A2ACBD0771BC}"/>
              </a:ext>
            </a:extLst>
          </p:cNvPr>
          <p:cNvSpPr>
            <a:spLocks noGrp="1"/>
          </p:cNvSpPr>
          <p:nvPr>
            <p:ph type="title"/>
          </p:nvPr>
        </p:nvSpPr>
        <p:spPr>
          <a:xfrm>
            <a:off x="316533" y="330491"/>
            <a:ext cx="10095893" cy="819201"/>
          </a:xfrm>
        </p:spPr>
        <p:txBody>
          <a:bodyPr anchor="b">
            <a:normAutofit fontScale="90000"/>
          </a:bodyPr>
          <a:lstStyle/>
          <a:p>
            <a:r>
              <a:rPr lang="en-US" dirty="0"/>
              <a:t>Pick up Parents’ ID for DAHS</a:t>
            </a:r>
          </a:p>
        </p:txBody>
      </p:sp>
      <p:sp>
        <p:nvSpPr>
          <p:cNvPr id="3" name="Content Placeholder 2">
            <a:extLst>
              <a:ext uri="{FF2B5EF4-FFF2-40B4-BE49-F238E27FC236}">
                <a16:creationId xmlns:a16="http://schemas.microsoft.com/office/drawing/2014/main" id="{4B1EE368-F6D3-29BB-D706-D741CBE1ED50}"/>
              </a:ext>
            </a:extLst>
          </p:cNvPr>
          <p:cNvSpPr>
            <a:spLocks noGrp="1"/>
          </p:cNvSpPr>
          <p:nvPr>
            <p:ph idx="1"/>
          </p:nvPr>
        </p:nvSpPr>
        <p:spPr>
          <a:xfrm>
            <a:off x="718783" y="1426717"/>
            <a:ext cx="4645696" cy="3235818"/>
          </a:xfrm>
        </p:spPr>
        <p:txBody>
          <a:bodyPr anchor="ctr">
            <a:normAutofit fontScale="85000" lnSpcReduction="10000"/>
          </a:bodyPr>
          <a:lstStyle/>
          <a:p>
            <a:r>
              <a:rPr lang="en-US" sz="3200" b="1" dirty="0">
                <a:effectLst/>
                <a:latin typeface="Times New Roman" panose="02020603050405020304" pitchFamily="18" charset="0"/>
                <a:ea typeface="Calibri" panose="020F0502020204030204" pitchFamily="34" charset="0"/>
              </a:rPr>
              <a:t>For Students @ DAHS </a:t>
            </a:r>
            <a:br>
              <a:rPr lang="en-US" sz="3200" b="1" dirty="0">
                <a:effectLst/>
                <a:latin typeface="Times New Roman" panose="02020603050405020304" pitchFamily="18" charset="0"/>
                <a:ea typeface="Calibri" panose="020F0502020204030204" pitchFamily="34" charset="0"/>
              </a:rPr>
            </a:br>
            <a:br>
              <a:rPr lang="en-US" sz="3200" b="1" dirty="0">
                <a:effectLst/>
                <a:latin typeface="Times New Roman" panose="02020603050405020304" pitchFamily="18" charset="0"/>
                <a:ea typeface="Calibri" panose="020F0502020204030204" pitchFamily="34" charset="0"/>
              </a:rPr>
            </a:br>
            <a:r>
              <a:rPr lang="en-US" sz="2400" dirty="0">
                <a:solidFill>
                  <a:srgbClr val="0070C0"/>
                </a:solidFill>
                <a:effectLst/>
                <a:latin typeface="Times New Roman" panose="02020603050405020304" pitchFamily="18" charset="0"/>
                <a:ea typeface="Calibri" panose="020F0502020204030204" pitchFamily="34" charset="0"/>
              </a:rPr>
              <a:t>We will send it via email, so you show it to your catechist at the moment of picking up your child from the classroom.</a:t>
            </a:r>
            <a:br>
              <a:rPr lang="en-US" sz="2400" dirty="0">
                <a:solidFill>
                  <a:srgbClr val="0070C0"/>
                </a:solidFill>
                <a:effectLst/>
                <a:latin typeface="Times New Roman" panose="02020603050405020304" pitchFamily="18" charset="0"/>
                <a:ea typeface="Calibri" panose="020F0502020204030204" pitchFamily="34" charset="0"/>
              </a:rPr>
            </a:br>
            <a:br>
              <a:rPr lang="en-US" sz="3200" dirty="0">
                <a:solidFill>
                  <a:srgbClr val="0070C0"/>
                </a:solidFill>
                <a:effectLst/>
                <a:latin typeface="Times New Roman" panose="02020603050405020304" pitchFamily="18" charset="0"/>
                <a:ea typeface="Calibri" panose="020F0502020204030204" pitchFamily="34" charset="0"/>
              </a:rPr>
            </a:br>
            <a:r>
              <a:rPr lang="en-US" sz="3200" dirty="0">
                <a:solidFill>
                  <a:srgbClr val="0070C0"/>
                </a:solidFill>
                <a:effectLst/>
                <a:latin typeface="Times New Roman" panose="02020603050405020304" pitchFamily="18" charset="0"/>
                <a:ea typeface="Calibri" panose="020F0502020204030204" pitchFamily="34" charset="0"/>
              </a:rPr>
              <a:t>Please keep it in you</a:t>
            </a:r>
            <a:r>
              <a:rPr lang="en-US" sz="3200" dirty="0">
                <a:solidFill>
                  <a:srgbClr val="0070C0"/>
                </a:solidFill>
                <a:latin typeface="Times New Roman" panose="02020603050405020304" pitchFamily="18" charset="0"/>
                <a:ea typeface="Calibri" panose="020F0502020204030204" pitchFamily="34" charset="0"/>
              </a:rPr>
              <a:t>r Phone</a:t>
            </a:r>
            <a:endParaRPr lang="en-US" sz="2400" dirty="0">
              <a:solidFill>
                <a:srgbClr val="0070C0"/>
              </a:solidFill>
              <a:effectLst/>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C60CF75C-8B49-0D4D-F97D-CA4609FF6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90" y="3108960"/>
            <a:ext cx="5453195" cy="3626376"/>
          </a:xfrm>
          <a:prstGeom prst="rect">
            <a:avLst/>
          </a:prstGeom>
          <a:effectLst>
            <a:innerShdw blurRad="63500" dist="50800" dir="2700000">
              <a:prstClr val="black">
                <a:alpha val="50000"/>
              </a:prstClr>
            </a:innerShdw>
          </a:effectLst>
        </p:spPr>
      </p:pic>
      <p:pic>
        <p:nvPicPr>
          <p:cNvPr id="6" name="Picture 5">
            <a:extLst>
              <a:ext uri="{FF2B5EF4-FFF2-40B4-BE49-F238E27FC236}">
                <a16:creationId xmlns:a16="http://schemas.microsoft.com/office/drawing/2014/main" id="{968661DF-4EBD-ECBB-1308-A07FD7388282}"/>
              </a:ext>
            </a:extLst>
          </p:cNvPr>
          <p:cNvPicPr>
            <a:picLocks noChangeAspect="1"/>
          </p:cNvPicPr>
          <p:nvPr/>
        </p:nvPicPr>
        <p:blipFill>
          <a:blip r:embed="rId3"/>
          <a:stretch>
            <a:fillRect/>
          </a:stretch>
        </p:blipFill>
        <p:spPr>
          <a:xfrm rot="5400000">
            <a:off x="8766980" y="403082"/>
            <a:ext cx="2414223" cy="3388692"/>
          </a:xfrm>
          <a:prstGeom prst="rect">
            <a:avLst/>
          </a:prstGeom>
        </p:spPr>
      </p:pic>
      <p:pic>
        <p:nvPicPr>
          <p:cNvPr id="7" name="Picture 6">
            <a:extLst>
              <a:ext uri="{FF2B5EF4-FFF2-40B4-BE49-F238E27FC236}">
                <a16:creationId xmlns:a16="http://schemas.microsoft.com/office/drawing/2014/main" id="{DC13AA4D-A05A-FF07-4985-8F0E49C32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486" y="1934681"/>
            <a:ext cx="1532264" cy="838338"/>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90147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13037AA-17B2-823C-9B5A-D083009A7511}"/>
              </a:ext>
            </a:extLst>
          </p:cNvPr>
          <p:cNvSpPr>
            <a:spLocks noGrp="1"/>
          </p:cNvSpPr>
          <p:nvPr>
            <p:ph type="title"/>
          </p:nvPr>
        </p:nvSpPr>
        <p:spPr>
          <a:xfrm>
            <a:off x="603232" y="338610"/>
            <a:ext cx="5257800" cy="2275480"/>
          </a:xfrm>
        </p:spPr>
        <p:txBody>
          <a:bodyPr>
            <a:normAutofit/>
          </a:bodyPr>
          <a:lstStyle/>
          <a:p>
            <a:pPr>
              <a:lnSpc>
                <a:spcPct val="90000"/>
              </a:lnSpc>
            </a:pPr>
            <a:r>
              <a:rPr lang="en-US" sz="3800" dirty="0"/>
              <a:t>Drop off and Pick up AT DORAL ACADEMY HIGH SCHOOL on Sundays</a:t>
            </a:r>
          </a:p>
        </p:txBody>
      </p:sp>
      <p:sp>
        <p:nvSpPr>
          <p:cNvPr id="3" name="Content Placeholder 2">
            <a:extLst>
              <a:ext uri="{FF2B5EF4-FFF2-40B4-BE49-F238E27FC236}">
                <a16:creationId xmlns:a16="http://schemas.microsoft.com/office/drawing/2014/main" id="{B3ABA849-880C-946B-676B-AF37466D5357}"/>
              </a:ext>
            </a:extLst>
          </p:cNvPr>
          <p:cNvSpPr>
            <a:spLocks noGrp="1"/>
          </p:cNvSpPr>
          <p:nvPr>
            <p:ph idx="1"/>
          </p:nvPr>
        </p:nvSpPr>
        <p:spPr>
          <a:xfrm>
            <a:off x="118913" y="2802957"/>
            <a:ext cx="6638225" cy="3437823"/>
          </a:xfrm>
        </p:spPr>
        <p:txBody>
          <a:bodyPr>
            <a:normAutofit fontScale="92500" lnSpcReduction="10000"/>
          </a:bodyPr>
          <a:lstStyle/>
          <a:p>
            <a:pPr marL="342900" marR="0" lvl="0" indent="-342900">
              <a:lnSpc>
                <a:spcPct val="100000"/>
              </a:lnSpc>
              <a:spcBef>
                <a:spcPts val="0"/>
              </a:spcBef>
              <a:spcAft>
                <a:spcPts val="0"/>
              </a:spcAft>
              <a:buFont typeface="+mj-lt"/>
              <a:buAutoNum type="arabicPeriod"/>
            </a:pPr>
            <a:r>
              <a:rPr lang="en-US" sz="1600" dirty="0">
                <a:effectLst/>
                <a:latin typeface="Roboto" panose="02000000000000000000" pitchFamily="2" charset="0"/>
                <a:ea typeface="Roboto" panose="02000000000000000000" pitchFamily="2" charset="0"/>
                <a:cs typeface="Roboto" panose="02000000000000000000" pitchFamily="2" charset="0"/>
              </a:rPr>
              <a:t>Please do not drop students in the Street (at 27</a:t>
            </a:r>
            <a:r>
              <a:rPr lang="en-US" sz="1600" baseline="30000" dirty="0">
                <a:effectLst/>
                <a:latin typeface="Roboto" panose="02000000000000000000" pitchFamily="2" charset="0"/>
                <a:ea typeface="Roboto" panose="02000000000000000000" pitchFamily="2" charset="0"/>
                <a:cs typeface="Roboto" panose="02000000000000000000" pitchFamily="2" charset="0"/>
              </a:rPr>
              <a:t>th</a:t>
            </a:r>
            <a:r>
              <a:rPr lang="en-US"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It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is</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prohibited</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for</a:t>
            </a:r>
            <a:r>
              <a:rPr lang="es-VE" sz="1600" dirty="0">
                <a:effectLst/>
                <a:latin typeface="Roboto" panose="02000000000000000000" pitchFamily="2" charset="0"/>
                <a:ea typeface="Roboto" panose="02000000000000000000" pitchFamily="2" charset="0"/>
                <a:cs typeface="Roboto" panose="02000000000000000000" pitchFamily="2" charset="0"/>
              </a:rPr>
              <a:t> safety </a:t>
            </a:r>
            <a:r>
              <a:rPr lang="es-VE" sz="1600" dirty="0" err="1">
                <a:effectLst/>
                <a:latin typeface="Roboto" panose="02000000000000000000" pitchFamily="2" charset="0"/>
                <a:ea typeface="Roboto" panose="02000000000000000000" pitchFamily="2" charset="0"/>
                <a:cs typeface="Roboto" panose="02000000000000000000" pitchFamily="2" charset="0"/>
              </a:rPr>
              <a:t>reasons</a:t>
            </a:r>
            <a:r>
              <a:rPr lang="es-VE" sz="1600" dirty="0">
                <a:effectLst/>
                <a:latin typeface="Roboto" panose="02000000000000000000" pitchFamily="2" charset="0"/>
                <a:ea typeface="Roboto" panose="02000000000000000000" pitchFamily="2" charset="0"/>
                <a:cs typeface="Roboto" panose="02000000000000000000" pitchFamily="2" charset="0"/>
              </a:rPr>
              <a:t>. / </a:t>
            </a:r>
            <a:r>
              <a:rPr lang="es-VE" sz="1600" i="1" dirty="0">
                <a:effectLst/>
                <a:latin typeface="Roboto" panose="02000000000000000000" pitchFamily="2" charset="0"/>
                <a:ea typeface="Roboto" panose="02000000000000000000" pitchFamily="2" charset="0"/>
                <a:cs typeface="Roboto" panose="02000000000000000000" pitchFamily="2" charset="0"/>
              </a:rPr>
              <a:t>Por favor no deje a sus hijos en la Calle (27</a:t>
            </a:r>
            <a:r>
              <a:rPr lang="es-VE" sz="1600" i="1" baseline="30000" dirty="0">
                <a:effectLst/>
                <a:latin typeface="Roboto" panose="02000000000000000000" pitchFamily="2" charset="0"/>
                <a:ea typeface="Roboto" panose="02000000000000000000" pitchFamily="2" charset="0"/>
                <a:cs typeface="Roboto" panose="02000000000000000000" pitchFamily="2" charset="0"/>
              </a:rPr>
              <a:t>th</a:t>
            </a:r>
            <a:r>
              <a:rPr lang="es-VE" sz="1600" i="1" dirty="0">
                <a:effectLst/>
                <a:latin typeface="Roboto" panose="02000000000000000000" pitchFamily="2" charset="0"/>
                <a:ea typeface="Roboto" panose="02000000000000000000" pitchFamily="2" charset="0"/>
                <a:cs typeface="Roboto" panose="02000000000000000000" pitchFamily="2" charset="0"/>
              </a:rPr>
              <a:t>). Está prohibido por seguridad.</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n-US" sz="1600" dirty="0">
                <a:effectLst/>
                <a:latin typeface="Roboto" panose="02000000000000000000" pitchFamily="2" charset="0"/>
                <a:ea typeface="Roboto" panose="02000000000000000000" pitchFamily="2" charset="0"/>
                <a:cs typeface="Roboto" panose="02000000000000000000" pitchFamily="2" charset="0"/>
              </a:rPr>
              <a:t>You must take your child to the classroom. / </a:t>
            </a:r>
            <a:r>
              <a:rPr lang="en-US" sz="1600" i="1" dirty="0" err="1">
                <a:effectLst/>
                <a:latin typeface="Roboto" panose="02000000000000000000" pitchFamily="2" charset="0"/>
                <a:ea typeface="Roboto" panose="02000000000000000000" pitchFamily="2" charset="0"/>
                <a:cs typeface="Roboto" panose="02000000000000000000" pitchFamily="2" charset="0"/>
              </a:rPr>
              <a:t>Ud</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Debe</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dejar</a:t>
            </a:r>
            <a:r>
              <a:rPr lang="en-US" sz="1600" i="1" dirty="0">
                <a:effectLst/>
                <a:latin typeface="Roboto" panose="02000000000000000000" pitchFamily="2" charset="0"/>
                <a:ea typeface="Roboto" panose="02000000000000000000" pitchFamily="2" charset="0"/>
                <a:cs typeface="Roboto" panose="02000000000000000000" pitchFamily="2" charset="0"/>
              </a:rPr>
              <a:t> a </a:t>
            </a:r>
            <a:r>
              <a:rPr lang="en-US" sz="1600" i="1" dirty="0" err="1">
                <a:effectLst/>
                <a:latin typeface="Roboto" panose="02000000000000000000" pitchFamily="2" charset="0"/>
                <a:ea typeface="Roboto" panose="02000000000000000000" pitchFamily="2" charset="0"/>
                <a:cs typeface="Roboto" panose="02000000000000000000" pitchFamily="2" charset="0"/>
              </a:rPr>
              <a:t>su</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hijo</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en</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n-US" sz="1600" i="1" dirty="0" err="1">
                <a:effectLst/>
                <a:latin typeface="Roboto" panose="02000000000000000000" pitchFamily="2" charset="0"/>
                <a:ea typeface="Roboto" panose="02000000000000000000" pitchFamily="2" charset="0"/>
                <a:cs typeface="Roboto" panose="02000000000000000000" pitchFamily="2" charset="0"/>
              </a:rPr>
              <a:t>el</a:t>
            </a:r>
            <a:r>
              <a:rPr lang="en-US" sz="1600" i="1" dirty="0">
                <a:effectLst/>
                <a:latin typeface="Roboto" panose="02000000000000000000" pitchFamily="2" charset="0"/>
                <a:ea typeface="Roboto" panose="02000000000000000000" pitchFamily="2" charset="0"/>
                <a:cs typeface="Roboto" panose="02000000000000000000" pitchFamily="2" charset="0"/>
              </a:rPr>
              <a:t> salon.</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n-US" sz="1600" dirty="0">
                <a:effectLst/>
                <a:latin typeface="Roboto" panose="02000000000000000000" pitchFamily="2" charset="0"/>
                <a:ea typeface="Roboto" panose="02000000000000000000" pitchFamily="2" charset="0"/>
                <a:cs typeface="Roboto" panose="02000000000000000000" pitchFamily="2" charset="0"/>
              </a:rPr>
              <a:t>You MUST pick up your child from the Classroom / </a:t>
            </a:r>
            <a:r>
              <a:rPr lang="en-US" sz="1600" i="1" dirty="0" err="1">
                <a:effectLst/>
                <a:latin typeface="Roboto" panose="02000000000000000000" pitchFamily="2" charset="0"/>
                <a:ea typeface="Roboto" panose="02000000000000000000" pitchFamily="2" charset="0"/>
                <a:cs typeface="Roboto" panose="02000000000000000000" pitchFamily="2" charset="0"/>
              </a:rPr>
              <a:t>Ud</a:t>
            </a:r>
            <a:r>
              <a:rPr lang="en-US" sz="1600" i="1" dirty="0">
                <a:effectLst/>
                <a:latin typeface="Roboto" panose="02000000000000000000" pitchFamily="2" charset="0"/>
                <a:ea typeface="Roboto" panose="02000000000000000000" pitchFamily="2" charset="0"/>
                <a:cs typeface="Roboto" panose="02000000000000000000" pitchFamily="2" charset="0"/>
              </a:rPr>
              <a:t>. </a:t>
            </a:r>
            <a:r>
              <a:rPr lang="es-VE" sz="1600" i="1" dirty="0">
                <a:effectLst/>
                <a:latin typeface="Roboto" panose="02000000000000000000" pitchFamily="2" charset="0"/>
                <a:ea typeface="Roboto" panose="02000000000000000000" pitchFamily="2" charset="0"/>
                <a:cs typeface="Roboto" panose="02000000000000000000" pitchFamily="2" charset="0"/>
              </a:rPr>
              <a:t>DEBE recoger a su hijo del salón</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s-VE" sz="1600" dirty="0" err="1">
                <a:effectLst/>
                <a:latin typeface="Roboto" panose="02000000000000000000" pitchFamily="2" charset="0"/>
                <a:ea typeface="Roboto" panose="02000000000000000000" pitchFamily="2" charset="0"/>
                <a:cs typeface="Roboto" panose="02000000000000000000" pitchFamily="2" charset="0"/>
              </a:rPr>
              <a:t>Only</a:t>
            </a:r>
            <a:r>
              <a:rPr lang="es-VE" sz="1600" dirty="0">
                <a:effectLst/>
                <a:latin typeface="Roboto" panose="02000000000000000000" pitchFamily="2" charset="0"/>
                <a:ea typeface="Roboto" panose="02000000000000000000" pitchFamily="2" charset="0"/>
                <a:cs typeface="Roboto" panose="02000000000000000000" pitchFamily="2" charset="0"/>
              </a:rPr>
              <a:t> 6</a:t>
            </a:r>
            <a:r>
              <a:rPr lang="es-VE" sz="1600" baseline="30000" dirty="0">
                <a:effectLst/>
                <a:latin typeface="Roboto" panose="02000000000000000000" pitchFamily="2" charset="0"/>
                <a:ea typeface="Roboto" panose="02000000000000000000" pitchFamily="2" charset="0"/>
                <a:cs typeface="Roboto" panose="02000000000000000000" pitchFamily="2" charset="0"/>
              </a:rPr>
              <a:t>th</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graders</a:t>
            </a:r>
            <a:r>
              <a:rPr lang="es-VE" sz="1600" dirty="0">
                <a:effectLst/>
                <a:latin typeface="Roboto" panose="02000000000000000000" pitchFamily="2" charset="0"/>
                <a:ea typeface="Roboto" panose="02000000000000000000" pitchFamily="2" charset="0"/>
                <a:cs typeface="Roboto" panose="02000000000000000000" pitchFamily="2" charset="0"/>
              </a:rPr>
              <a:t> and </a:t>
            </a:r>
            <a:r>
              <a:rPr lang="es-VE" sz="1600" dirty="0" err="1">
                <a:effectLst/>
                <a:latin typeface="Roboto" panose="02000000000000000000" pitchFamily="2" charset="0"/>
                <a:ea typeface="Roboto" panose="02000000000000000000" pitchFamily="2" charset="0"/>
                <a:cs typeface="Roboto" panose="02000000000000000000" pitchFamily="2" charset="0"/>
              </a:rPr>
              <a:t>older</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with</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Written</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Parents</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Consent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may</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leave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classroom</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by</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themselves</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but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cannot</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leave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school</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you</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need</a:t>
            </a:r>
            <a:r>
              <a:rPr lang="es-VE" sz="1600" dirty="0">
                <a:effectLst/>
                <a:latin typeface="Roboto" panose="02000000000000000000" pitchFamily="2" charset="0"/>
                <a:ea typeface="Roboto" panose="02000000000000000000" pitchFamily="2" charset="0"/>
                <a:cs typeface="Roboto" panose="02000000000000000000" pitchFamily="2" charset="0"/>
              </a:rPr>
              <a:t> to pick </a:t>
            </a:r>
            <a:r>
              <a:rPr lang="es-VE" sz="1600" dirty="0" err="1">
                <a:effectLst/>
                <a:latin typeface="Roboto" panose="02000000000000000000" pitchFamily="2" charset="0"/>
                <a:ea typeface="Roboto" panose="02000000000000000000" pitchFamily="2" charset="0"/>
                <a:cs typeface="Roboto" panose="02000000000000000000" pitchFamily="2" charset="0"/>
              </a:rPr>
              <a:t>them</a:t>
            </a:r>
            <a:r>
              <a:rPr lang="es-VE" sz="1600" dirty="0">
                <a:effectLst/>
                <a:latin typeface="Roboto" panose="02000000000000000000" pitchFamily="2" charset="0"/>
                <a:ea typeface="Roboto" panose="02000000000000000000" pitchFamily="2" charset="0"/>
                <a:cs typeface="Roboto" panose="02000000000000000000" pitchFamily="2" charset="0"/>
              </a:rPr>
              <a:t> up. / </a:t>
            </a:r>
            <a:r>
              <a:rPr lang="es-VE" sz="1600" i="1" dirty="0">
                <a:effectLst/>
                <a:latin typeface="Roboto" panose="02000000000000000000" pitchFamily="2" charset="0"/>
                <a:ea typeface="Roboto" panose="02000000000000000000" pitchFamily="2" charset="0"/>
                <a:cs typeface="Roboto" panose="02000000000000000000" pitchFamily="2" charset="0"/>
              </a:rPr>
              <a:t>Solo jóvenes en 6to grado para arriba pueden salir del salón solos, siempre que tengamos su Permiso por escrito, pero ellos no pueden irse de la escuela solos, </a:t>
            </a:r>
            <a:r>
              <a:rPr lang="es-VE" sz="1600" i="1" dirty="0" err="1">
                <a:effectLst/>
                <a:latin typeface="Roboto" panose="02000000000000000000" pitchFamily="2" charset="0"/>
                <a:ea typeface="Roboto" panose="02000000000000000000" pitchFamily="2" charset="0"/>
                <a:cs typeface="Roboto" panose="02000000000000000000" pitchFamily="2" charset="0"/>
              </a:rPr>
              <a:t>uds.</a:t>
            </a:r>
            <a:r>
              <a:rPr lang="es-VE" sz="1600" i="1" dirty="0">
                <a:effectLst/>
                <a:latin typeface="Roboto" panose="02000000000000000000" pitchFamily="2" charset="0"/>
                <a:ea typeface="Roboto" panose="02000000000000000000" pitchFamily="2" charset="0"/>
                <a:cs typeface="Roboto" panose="02000000000000000000" pitchFamily="2" charset="0"/>
              </a:rPr>
              <a:t> deben recogerlos. (YOU WILL RECEIVE IT IN YOUR GOOGLE CLASSROOM)</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marL="342900" marR="0" lvl="0" indent="-342900">
              <a:lnSpc>
                <a:spcPct val="100000"/>
              </a:lnSpc>
              <a:spcBef>
                <a:spcPts val="0"/>
              </a:spcBef>
              <a:spcAft>
                <a:spcPts val="0"/>
              </a:spcAft>
              <a:buFont typeface="+mj-lt"/>
              <a:buAutoNum type="arabicPeriod"/>
            </a:pPr>
            <a:r>
              <a:rPr lang="es-VE" sz="1600" dirty="0" err="1">
                <a:effectLst/>
                <a:latin typeface="Roboto" panose="02000000000000000000" pitchFamily="2" charset="0"/>
                <a:ea typeface="Roboto" panose="02000000000000000000" pitchFamily="2" charset="0"/>
                <a:cs typeface="Roboto" panose="02000000000000000000" pitchFamily="2" charset="0"/>
              </a:rPr>
              <a:t>Please</a:t>
            </a:r>
            <a:r>
              <a:rPr lang="es-VE" sz="1600" dirty="0">
                <a:effectLst/>
                <a:latin typeface="Roboto" panose="02000000000000000000" pitchFamily="2" charset="0"/>
                <a:ea typeface="Roboto" panose="02000000000000000000" pitchFamily="2" charset="0"/>
                <a:cs typeface="Roboto" panose="02000000000000000000" pitchFamily="2" charset="0"/>
              </a:rPr>
              <a:t> be </a:t>
            </a:r>
            <a:r>
              <a:rPr lang="es-VE" sz="1600" dirty="0" err="1">
                <a:effectLst/>
                <a:latin typeface="Roboto" panose="02000000000000000000" pitchFamily="2" charset="0"/>
                <a:ea typeface="Roboto" panose="02000000000000000000" pitchFamily="2" charset="0"/>
                <a:cs typeface="Roboto" panose="02000000000000000000" pitchFamily="2" charset="0"/>
              </a:rPr>
              <a:t>kind</a:t>
            </a:r>
            <a:r>
              <a:rPr lang="es-VE" sz="1600" dirty="0">
                <a:effectLst/>
                <a:latin typeface="Roboto" panose="02000000000000000000" pitchFamily="2" charset="0"/>
                <a:ea typeface="Roboto" panose="02000000000000000000" pitchFamily="2" charset="0"/>
                <a:cs typeface="Roboto" panose="02000000000000000000" pitchFamily="2" charset="0"/>
              </a:rPr>
              <a:t> and </a:t>
            </a:r>
            <a:r>
              <a:rPr lang="es-VE" sz="1600" dirty="0" err="1">
                <a:effectLst/>
                <a:latin typeface="Roboto" panose="02000000000000000000" pitchFamily="2" charset="0"/>
                <a:ea typeface="Roboto" panose="02000000000000000000" pitchFamily="2" charset="0"/>
                <a:cs typeface="Roboto" panose="02000000000000000000" pitchFamily="2" charset="0"/>
              </a:rPr>
              <a:t>keep</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calm</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during</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the</a:t>
            </a:r>
            <a:r>
              <a:rPr lang="es-VE" sz="1600" dirty="0">
                <a:effectLst/>
                <a:latin typeface="Roboto" panose="02000000000000000000" pitchFamily="2" charset="0"/>
                <a:ea typeface="Roboto" panose="02000000000000000000" pitchFamily="2" charset="0"/>
                <a:cs typeface="Roboto" panose="02000000000000000000" pitchFamily="2" charset="0"/>
              </a:rPr>
              <a:t> </a:t>
            </a:r>
            <a:r>
              <a:rPr lang="es-VE" sz="1600" dirty="0" err="1">
                <a:effectLst/>
                <a:latin typeface="Roboto" panose="02000000000000000000" pitchFamily="2" charset="0"/>
                <a:ea typeface="Roboto" panose="02000000000000000000" pitchFamily="2" charset="0"/>
                <a:cs typeface="Roboto" panose="02000000000000000000" pitchFamily="2" charset="0"/>
              </a:rPr>
              <a:t>drop</a:t>
            </a:r>
            <a:r>
              <a:rPr lang="es-VE" sz="1600" dirty="0">
                <a:effectLst/>
                <a:latin typeface="Roboto" panose="02000000000000000000" pitchFamily="2" charset="0"/>
                <a:ea typeface="Roboto" panose="02000000000000000000" pitchFamily="2" charset="0"/>
                <a:cs typeface="Roboto" panose="02000000000000000000" pitchFamily="2" charset="0"/>
              </a:rPr>
              <a:t> off and pick up time. / </a:t>
            </a:r>
            <a:r>
              <a:rPr lang="es-VE" sz="1600" i="1" dirty="0">
                <a:effectLst/>
                <a:latin typeface="Roboto" panose="02000000000000000000" pitchFamily="2" charset="0"/>
                <a:ea typeface="Roboto" panose="02000000000000000000" pitchFamily="2" charset="0"/>
                <a:cs typeface="Roboto" panose="02000000000000000000" pitchFamily="2" charset="0"/>
              </a:rPr>
              <a:t>Por favor sea amable y mantenga la paciencia durante la entrada y salida.</a:t>
            </a:r>
            <a:endParaRPr lang="en-US" sz="1600" dirty="0">
              <a:effectLst/>
              <a:latin typeface="Roboto" panose="02000000000000000000" pitchFamily="2" charset="0"/>
              <a:ea typeface="Roboto" panose="02000000000000000000" pitchFamily="2" charset="0"/>
              <a:cs typeface="Roboto" panose="02000000000000000000" pitchFamily="2" charset="0"/>
            </a:endParaRPr>
          </a:p>
          <a:p>
            <a:pPr>
              <a:lnSpc>
                <a:spcPct val="100000"/>
              </a:lnSpc>
            </a:pPr>
            <a:endParaRPr lang="en-US" sz="1100" dirty="0"/>
          </a:p>
        </p:txBody>
      </p:sp>
      <p:pic>
        <p:nvPicPr>
          <p:cNvPr id="4" name="Picture 3">
            <a:extLst>
              <a:ext uri="{FF2B5EF4-FFF2-40B4-BE49-F238E27FC236}">
                <a16:creationId xmlns:a16="http://schemas.microsoft.com/office/drawing/2014/main" id="{9269E30F-EF8A-65F7-7D50-78F5763B8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939841" y="550872"/>
            <a:ext cx="4925879" cy="985175"/>
          </a:xfrm>
          <a:prstGeom prst="rect">
            <a:avLst/>
          </a:prstGeom>
          <a:noFill/>
        </p:spPr>
      </p:pic>
      <p:pic>
        <p:nvPicPr>
          <p:cNvPr id="6" name="Picture 5">
            <a:extLst>
              <a:ext uri="{FF2B5EF4-FFF2-40B4-BE49-F238E27FC236}">
                <a16:creationId xmlns:a16="http://schemas.microsoft.com/office/drawing/2014/main" id="{36954748-7150-37E6-A9DF-B56081650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6963" y="1536047"/>
            <a:ext cx="5408312" cy="4604327"/>
          </a:xfrm>
          <a:prstGeom prst="rect">
            <a:avLst/>
          </a:prstGeom>
        </p:spPr>
      </p:pic>
      <p:sp>
        <p:nvSpPr>
          <p:cNvPr id="5" name="Rectangle 4">
            <a:extLst>
              <a:ext uri="{FF2B5EF4-FFF2-40B4-BE49-F238E27FC236}">
                <a16:creationId xmlns:a16="http://schemas.microsoft.com/office/drawing/2014/main" id="{8C42F6CA-A7F4-FD4A-8993-06DCD3BF26CA}"/>
              </a:ext>
            </a:extLst>
          </p:cNvPr>
          <p:cNvSpPr/>
          <p:nvPr/>
        </p:nvSpPr>
        <p:spPr>
          <a:xfrm>
            <a:off x="10773623" y="3358835"/>
            <a:ext cx="1167897" cy="8238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47465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F4716-090F-95AE-A525-77475CF16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 y="295281"/>
            <a:ext cx="12192000" cy="6562719"/>
          </a:xfrm>
          <a:prstGeom prst="rect">
            <a:avLst/>
          </a:prstGeom>
        </p:spPr>
      </p:pic>
      <p:sp>
        <p:nvSpPr>
          <p:cNvPr id="2" name="Title 1">
            <a:extLst>
              <a:ext uri="{FF2B5EF4-FFF2-40B4-BE49-F238E27FC236}">
                <a16:creationId xmlns:a16="http://schemas.microsoft.com/office/drawing/2014/main" id="{44AAA7F7-E534-C2F3-3614-E9C7BF9ADFF6}"/>
              </a:ext>
            </a:extLst>
          </p:cNvPr>
          <p:cNvSpPr>
            <a:spLocks noGrp="1"/>
          </p:cNvSpPr>
          <p:nvPr>
            <p:ph type="title"/>
          </p:nvPr>
        </p:nvSpPr>
        <p:spPr>
          <a:xfrm>
            <a:off x="460664" y="295281"/>
            <a:ext cx="11380354" cy="471337"/>
          </a:xfrm>
        </p:spPr>
        <p:txBody>
          <a:bodyPr>
            <a:noAutofit/>
          </a:bodyPr>
          <a:lstStyle/>
          <a:p>
            <a:pPr algn="ctr"/>
            <a:r>
              <a:rPr lang="en-US" sz="2400" dirty="0"/>
              <a:t>Drop off and Pick up AT DORAL ACADEMY HIGH SCHOOL on Sundays</a:t>
            </a:r>
          </a:p>
        </p:txBody>
      </p:sp>
      <p:pic>
        <p:nvPicPr>
          <p:cNvPr id="7" name="Picture 6">
            <a:extLst>
              <a:ext uri="{FF2B5EF4-FFF2-40B4-BE49-F238E27FC236}">
                <a16:creationId xmlns:a16="http://schemas.microsoft.com/office/drawing/2014/main" id="{4B824670-398A-F80B-3EBE-711693AAB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4" y="0"/>
            <a:ext cx="12192000" cy="6715119"/>
          </a:xfrm>
          <a:prstGeom prst="rect">
            <a:avLst/>
          </a:prstGeom>
        </p:spPr>
      </p:pic>
      <p:sp>
        <p:nvSpPr>
          <p:cNvPr id="3" name="Rectangle 2">
            <a:extLst>
              <a:ext uri="{FF2B5EF4-FFF2-40B4-BE49-F238E27FC236}">
                <a16:creationId xmlns:a16="http://schemas.microsoft.com/office/drawing/2014/main" id="{2528703B-1742-3830-8441-B700AB0862A1}"/>
              </a:ext>
            </a:extLst>
          </p:cNvPr>
          <p:cNvSpPr/>
          <p:nvPr/>
        </p:nvSpPr>
        <p:spPr>
          <a:xfrm>
            <a:off x="9216427" y="3069124"/>
            <a:ext cx="2633644" cy="1167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684857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4076-2CA6-0813-113D-8AA41295D1C2}"/>
              </a:ext>
            </a:extLst>
          </p:cNvPr>
          <p:cNvSpPr>
            <a:spLocks noGrp="1"/>
          </p:cNvSpPr>
          <p:nvPr>
            <p:ph type="title"/>
          </p:nvPr>
        </p:nvSpPr>
        <p:spPr>
          <a:xfrm>
            <a:off x="3138252" y="288413"/>
            <a:ext cx="6668729" cy="785249"/>
          </a:xfrm>
        </p:spPr>
        <p:txBody>
          <a:bodyPr>
            <a:normAutofit fontScale="90000"/>
          </a:bodyPr>
          <a:lstStyle/>
          <a:p>
            <a:r>
              <a:rPr lang="en-US" dirty="0"/>
              <a:t>Classrooms @ DAHS</a:t>
            </a:r>
          </a:p>
        </p:txBody>
      </p:sp>
      <p:pic>
        <p:nvPicPr>
          <p:cNvPr id="4" name="Picture 3" descr="A blue and white map of a parking area&#10;&#10;Description automatically generated">
            <a:extLst>
              <a:ext uri="{FF2B5EF4-FFF2-40B4-BE49-F238E27FC236}">
                <a16:creationId xmlns:a16="http://schemas.microsoft.com/office/drawing/2014/main" id="{C80CE7B8-33FF-7BE1-5843-F06C7B06A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265" y="1349887"/>
            <a:ext cx="5090118" cy="5219700"/>
          </a:xfrm>
          <a:prstGeom prst="rect">
            <a:avLst/>
          </a:prstGeom>
        </p:spPr>
      </p:pic>
      <p:pic>
        <p:nvPicPr>
          <p:cNvPr id="5" name="Picture 4" descr="A diagram of a building&#10;&#10;Description automatically generated">
            <a:extLst>
              <a:ext uri="{FF2B5EF4-FFF2-40B4-BE49-F238E27FC236}">
                <a16:creationId xmlns:a16="http://schemas.microsoft.com/office/drawing/2014/main" id="{BEB9D571-8931-D786-2C2E-6235EF703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617" y="1349887"/>
            <a:ext cx="5090118" cy="5219700"/>
          </a:xfrm>
          <a:prstGeom prst="rect">
            <a:avLst/>
          </a:prstGeom>
        </p:spPr>
      </p:pic>
    </p:spTree>
    <p:extLst>
      <p:ext uri="{BB962C8B-B14F-4D97-AF65-F5344CB8AC3E}">
        <p14:creationId xmlns:p14="http://schemas.microsoft.com/office/powerpoint/2010/main" val="121951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D1FBA9-D089-D631-0966-8E97A9ACFED8}"/>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7A7BABB-8A7E-814E-B186-3BE9E741C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444FB714-5621-A481-F3DB-8ECD74E5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6C87E8E-4FF6-199B-AEA2-1C2E51528FC3}"/>
              </a:ext>
            </a:extLst>
          </p:cNvPr>
          <p:cNvSpPr txBox="1"/>
          <p:nvPr/>
        </p:nvSpPr>
        <p:spPr>
          <a:xfrm>
            <a:off x="5622061" y="762538"/>
            <a:ext cx="5939214"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Special Points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To those attending Classes at </a:t>
            </a:r>
            <a:b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b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Shelton Academy</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3" name="sketch line">
            <a:extLst>
              <a:ext uri="{FF2B5EF4-FFF2-40B4-BE49-F238E27FC236}">
                <a16:creationId xmlns:a16="http://schemas.microsoft.com/office/drawing/2014/main" id="{74BDD2B5-EB25-8D3D-FF1B-ED353D24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2">
            <a:extLst>
              <a:ext uri="{FF2B5EF4-FFF2-40B4-BE49-F238E27FC236}">
                <a16:creationId xmlns:a16="http://schemas.microsoft.com/office/drawing/2014/main" id="{5909B422-676A-2F17-1BAD-84139072ACA5}"/>
              </a:ext>
            </a:extLst>
          </p:cNvPr>
          <p:cNvSpPr>
            <a:spLocks noGrp="1"/>
          </p:cNvSpPr>
          <p:nvPr>
            <p:ph idx="1"/>
          </p:nvPr>
        </p:nvSpPr>
        <p:spPr>
          <a:xfrm>
            <a:off x="342849" y="4142448"/>
            <a:ext cx="5279212" cy="2715552"/>
          </a:xfrm>
        </p:spPr>
        <p:txBody>
          <a:bodyPr anchor="ctr">
            <a:normAutofit lnSpcReduction="10000"/>
          </a:bodyPr>
          <a:lstStyle/>
          <a:p>
            <a:pPr marL="0" indent="0">
              <a:buNone/>
            </a:pPr>
            <a:r>
              <a:rPr lang="en-US" sz="3200" b="1" dirty="0">
                <a:effectLst/>
                <a:latin typeface="Times New Roman" panose="02020603050405020304" pitchFamily="18" charset="0"/>
                <a:ea typeface="Calibri" panose="020F0502020204030204" pitchFamily="34" charset="0"/>
              </a:rPr>
              <a:t>Lunes</a:t>
            </a:r>
            <a:br>
              <a:rPr lang="en-US" sz="4000" b="1" dirty="0">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5:20-6:30 PM </a:t>
            </a:r>
            <a:r>
              <a:rPr lang="en-US" sz="1700" dirty="0" err="1">
                <a:solidFill>
                  <a:srgbClr val="0070C0"/>
                </a:solidFill>
                <a:latin typeface="Times New Roman" panose="02020603050405020304" pitchFamily="18" charset="0"/>
                <a:ea typeface="Calibri" panose="020F0502020204030204" pitchFamily="34" charset="0"/>
              </a:rPr>
              <a:t>en</a:t>
            </a:r>
            <a:r>
              <a:rPr lang="en-US" sz="1700" dirty="0">
                <a:solidFill>
                  <a:srgbClr val="0070C0"/>
                </a:solidFill>
                <a:latin typeface="Times New Roman" panose="02020603050405020304" pitchFamily="18" charset="0"/>
                <a:ea typeface="Calibri" panose="020F0502020204030204" pitchFamily="34" charset="0"/>
              </a:rPr>
              <a:t> Espanol</a:t>
            </a:r>
            <a:endParaRPr lang="en-US" sz="3200" b="1" dirty="0">
              <a:effectLst/>
              <a:latin typeface="Times New Roman" panose="02020603050405020304" pitchFamily="18" charset="0"/>
              <a:ea typeface="Calibri" panose="020F0502020204030204" pitchFamily="34" charset="0"/>
            </a:endParaRPr>
          </a:p>
          <a:p>
            <a:pPr marL="0" indent="0">
              <a:buNone/>
            </a:pPr>
            <a:r>
              <a:rPr lang="en-US" sz="3200" b="1" dirty="0">
                <a:effectLst/>
                <a:latin typeface="Times New Roman" panose="02020603050405020304" pitchFamily="18" charset="0"/>
                <a:ea typeface="Calibri" panose="020F0502020204030204" pitchFamily="34" charset="0"/>
              </a:rPr>
              <a:t>Tuesday/Martes</a:t>
            </a:r>
            <a:br>
              <a:rPr lang="en-US" sz="3200" b="1" dirty="0">
                <a:effectLst/>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4:20-5:30 PM </a:t>
            </a:r>
            <a:r>
              <a:rPr lang="en-US" sz="1700" dirty="0">
                <a:solidFill>
                  <a:srgbClr val="0070C0"/>
                </a:solidFill>
                <a:latin typeface="Times New Roman" panose="02020603050405020304" pitchFamily="18" charset="0"/>
                <a:ea typeface="Calibri" panose="020F0502020204030204" pitchFamily="34" charset="0"/>
              </a:rPr>
              <a:t>in English</a:t>
            </a:r>
            <a:br>
              <a:rPr lang="en-US" sz="1700" dirty="0">
                <a:solidFill>
                  <a:srgbClr val="0070C0"/>
                </a:solidFill>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5:50-7:00 PM </a:t>
            </a:r>
            <a:r>
              <a:rPr lang="en-US" sz="1700" dirty="0" err="1">
                <a:solidFill>
                  <a:srgbClr val="0070C0"/>
                </a:solidFill>
                <a:latin typeface="Times New Roman" panose="02020603050405020304" pitchFamily="18" charset="0"/>
                <a:ea typeface="Calibri" panose="020F0502020204030204" pitchFamily="34" charset="0"/>
              </a:rPr>
              <a:t>en</a:t>
            </a:r>
            <a:r>
              <a:rPr lang="en-US" sz="1700" dirty="0">
                <a:solidFill>
                  <a:srgbClr val="0070C0"/>
                </a:solidFill>
                <a:latin typeface="Times New Roman" panose="02020603050405020304" pitchFamily="18" charset="0"/>
                <a:ea typeface="Calibri" panose="020F0502020204030204" pitchFamily="34" charset="0"/>
              </a:rPr>
              <a:t> Espanol</a:t>
            </a:r>
            <a:endParaRPr lang="en-US" sz="1700" b="1" dirty="0">
              <a:effectLst/>
              <a:latin typeface="Times New Roman" panose="02020603050405020304" pitchFamily="18" charset="0"/>
              <a:ea typeface="Calibri" panose="020F0502020204030204" pitchFamily="34" charset="0"/>
            </a:endParaRPr>
          </a:p>
          <a:p>
            <a:pPr marL="0" indent="0">
              <a:buNone/>
            </a:pPr>
            <a:r>
              <a:rPr lang="en-US" sz="3200" b="1" dirty="0">
                <a:effectLst/>
                <a:latin typeface="Times New Roman" panose="02020603050405020304" pitchFamily="18" charset="0"/>
                <a:ea typeface="Calibri" panose="020F0502020204030204" pitchFamily="34" charset="0"/>
              </a:rPr>
              <a:t>Wednesday/</a:t>
            </a:r>
            <a:r>
              <a:rPr lang="en-US" sz="3200" b="1" dirty="0" err="1">
                <a:effectLst/>
                <a:latin typeface="Times New Roman" panose="02020603050405020304" pitchFamily="18" charset="0"/>
                <a:ea typeface="Calibri" panose="020F0502020204030204" pitchFamily="34" charset="0"/>
              </a:rPr>
              <a:t>Miercoles</a:t>
            </a:r>
            <a:br>
              <a:rPr lang="en-US" sz="3200" b="1" dirty="0">
                <a:effectLst/>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4:20-5:30 PM </a:t>
            </a:r>
            <a:r>
              <a:rPr lang="en-US" sz="1700" dirty="0">
                <a:solidFill>
                  <a:srgbClr val="0070C0"/>
                </a:solidFill>
                <a:latin typeface="Times New Roman" panose="02020603050405020304" pitchFamily="18" charset="0"/>
                <a:ea typeface="Calibri" panose="020F0502020204030204" pitchFamily="34" charset="0"/>
              </a:rPr>
              <a:t>in English</a:t>
            </a:r>
            <a:br>
              <a:rPr lang="en-US" sz="1700" dirty="0">
                <a:solidFill>
                  <a:srgbClr val="0070C0"/>
                </a:solidFill>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5:50-7:00 PM </a:t>
            </a:r>
            <a:r>
              <a:rPr lang="en-US" sz="1700" dirty="0" err="1">
                <a:solidFill>
                  <a:srgbClr val="0070C0"/>
                </a:solidFill>
                <a:latin typeface="Times New Roman" panose="02020603050405020304" pitchFamily="18" charset="0"/>
                <a:ea typeface="Calibri" panose="020F0502020204030204" pitchFamily="34" charset="0"/>
              </a:rPr>
              <a:t>en</a:t>
            </a:r>
            <a:r>
              <a:rPr lang="en-US" sz="1700" dirty="0">
                <a:solidFill>
                  <a:srgbClr val="0070C0"/>
                </a:solidFill>
                <a:latin typeface="Times New Roman" panose="02020603050405020304" pitchFamily="18" charset="0"/>
                <a:ea typeface="Calibri" panose="020F0502020204030204" pitchFamily="34" charset="0"/>
              </a:rPr>
              <a:t> Espanol</a:t>
            </a:r>
            <a:endParaRPr lang="en-US" sz="1700" b="1" dirty="0">
              <a:latin typeface="Times New Roman" panose="02020603050405020304" pitchFamily="18" charset="0"/>
              <a:ea typeface="Calibri" panose="020F0502020204030204" pitchFamily="34" charset="0"/>
            </a:endParaRPr>
          </a:p>
          <a:p>
            <a:pPr marL="0" indent="0">
              <a:buNone/>
            </a:pPr>
            <a:endParaRPr lang="en-US" sz="2400" dirty="0">
              <a:solidFill>
                <a:srgbClr val="0070C0"/>
              </a:solidFill>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A2CE6917-AD31-DD81-02AA-4F0A34E0B28B}"/>
              </a:ext>
            </a:extLst>
          </p:cNvPr>
          <p:cNvPicPr>
            <a:picLocks noChangeAspect="1"/>
          </p:cNvPicPr>
          <p:nvPr/>
        </p:nvPicPr>
        <p:blipFill>
          <a:blip r:embed="rId3"/>
          <a:stretch>
            <a:fillRect/>
          </a:stretch>
        </p:blipFill>
        <p:spPr>
          <a:xfrm>
            <a:off x="342849" y="217254"/>
            <a:ext cx="4017395" cy="3707940"/>
          </a:xfrm>
          <a:prstGeom prst="rect">
            <a:avLst/>
          </a:prstGeom>
        </p:spPr>
      </p:pic>
      <p:sp>
        <p:nvSpPr>
          <p:cNvPr id="11" name="TextBox 10">
            <a:extLst>
              <a:ext uri="{FF2B5EF4-FFF2-40B4-BE49-F238E27FC236}">
                <a16:creationId xmlns:a16="http://schemas.microsoft.com/office/drawing/2014/main" id="{31CD5F3F-6765-8334-AA6B-B612E2B95897}"/>
              </a:ext>
            </a:extLst>
          </p:cNvPr>
          <p:cNvSpPr txBox="1"/>
          <p:nvPr/>
        </p:nvSpPr>
        <p:spPr>
          <a:xfrm>
            <a:off x="5622061" y="4391108"/>
            <a:ext cx="56493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9455 NW 40 Street Road,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Doral, Fl 33178</a:t>
            </a:r>
          </a:p>
        </p:txBody>
      </p:sp>
    </p:spTree>
    <p:extLst>
      <p:ext uri="{BB962C8B-B14F-4D97-AF65-F5344CB8AC3E}">
        <p14:creationId xmlns:p14="http://schemas.microsoft.com/office/powerpoint/2010/main" val="314529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5B49EC4-E7C0-51C0-0DEA-471686CD3014}"/>
              </a:ext>
            </a:extLst>
          </p:cNvPr>
          <p:cNvSpPr txBox="1"/>
          <p:nvPr/>
        </p:nvSpPr>
        <p:spPr>
          <a:xfrm>
            <a:off x="5622061" y="762538"/>
            <a:ext cx="5649349"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Special Points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To better understand the Program</a:t>
            </a:r>
          </a:p>
        </p:txBody>
      </p:sp>
      <p:sp>
        <p:nvSpPr>
          <p:cNvPr id="3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7D142A46-6DE6-FA78-A741-E5B96A04B4D2}"/>
              </a:ext>
            </a:extLst>
          </p:cNvPr>
          <p:cNvPicPr>
            <a:picLocks noChangeAspect="1"/>
          </p:cNvPicPr>
          <p:nvPr/>
        </p:nvPicPr>
        <p:blipFill>
          <a:blip r:embed="rId3"/>
          <a:stretch>
            <a:fillRect/>
          </a:stretch>
        </p:blipFill>
        <p:spPr>
          <a:xfrm>
            <a:off x="705271" y="173430"/>
            <a:ext cx="3308464" cy="6460314"/>
          </a:xfrm>
          <a:prstGeom prst="rect">
            <a:avLst/>
          </a:prstGeom>
        </p:spPr>
      </p:pic>
    </p:spTree>
    <p:extLst>
      <p:ext uri="{BB962C8B-B14F-4D97-AF65-F5344CB8AC3E}">
        <p14:creationId xmlns:p14="http://schemas.microsoft.com/office/powerpoint/2010/main" val="249509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4E51566-381A-F277-6D27-8204161C39A6}"/>
              </a:ext>
            </a:extLst>
          </p:cNvPr>
          <p:cNvSpPr>
            <a:spLocks noGrp="1"/>
          </p:cNvSpPr>
          <p:nvPr>
            <p:ph type="title"/>
          </p:nvPr>
        </p:nvSpPr>
        <p:spPr>
          <a:xfrm>
            <a:off x="838200" y="685800"/>
            <a:ext cx="5257800" cy="2275480"/>
          </a:xfrm>
        </p:spPr>
        <p:txBody>
          <a:bodyPr>
            <a:normAutofit/>
          </a:bodyPr>
          <a:lstStyle/>
          <a:p>
            <a:pPr>
              <a:lnSpc>
                <a:spcPct val="90000"/>
              </a:lnSpc>
            </a:pPr>
            <a:r>
              <a:rPr lang="en-US" sz="5000"/>
              <a:t>Pick up Barcode for Shelton Academy</a:t>
            </a:r>
          </a:p>
        </p:txBody>
      </p:sp>
      <p:sp>
        <p:nvSpPr>
          <p:cNvPr id="3" name="Content Placeholder 2">
            <a:extLst>
              <a:ext uri="{FF2B5EF4-FFF2-40B4-BE49-F238E27FC236}">
                <a16:creationId xmlns:a16="http://schemas.microsoft.com/office/drawing/2014/main" id="{E4BA3837-5F63-D911-DFFD-BA34A6758321}"/>
              </a:ext>
            </a:extLst>
          </p:cNvPr>
          <p:cNvSpPr>
            <a:spLocks noGrp="1"/>
          </p:cNvSpPr>
          <p:nvPr>
            <p:ph idx="1"/>
          </p:nvPr>
        </p:nvSpPr>
        <p:spPr>
          <a:xfrm>
            <a:off x="838199" y="3319796"/>
            <a:ext cx="5257799" cy="2852404"/>
          </a:xfrm>
        </p:spPr>
        <p:txBody>
          <a:bodyPr>
            <a:normAutofit/>
          </a:bodyPr>
          <a:lstStyle/>
          <a:p>
            <a:r>
              <a:rPr lang="en-US" b="1" dirty="0">
                <a:effectLst/>
                <a:latin typeface="Times New Roman" panose="02020603050405020304" pitchFamily="18" charset="0"/>
                <a:ea typeface="Calibri" panose="020F0502020204030204" pitchFamily="34" charset="0"/>
              </a:rPr>
              <a:t>For Students @ Shelton Academy </a:t>
            </a:r>
          </a:p>
          <a:p>
            <a:pPr marL="457200" lvl="1" indent="0">
              <a:buNone/>
            </a:pPr>
            <a:r>
              <a:rPr lang="en-US" dirty="0">
                <a:effectLst/>
                <a:latin typeface="Times New Roman" panose="02020603050405020304" pitchFamily="18" charset="0"/>
                <a:ea typeface="Calibri" panose="020F0502020204030204" pitchFamily="34" charset="0"/>
              </a:rPr>
              <a:t>We will provide you with a printed copy on the first day of class</a:t>
            </a:r>
          </a:p>
          <a:p>
            <a:pPr marL="457200" lvl="1" indent="0">
              <a:buNone/>
            </a:pPr>
            <a:r>
              <a:rPr lang="en-US" b="1" dirty="0">
                <a:latin typeface="Times New Roman" panose="02020603050405020304" pitchFamily="18" charset="0"/>
              </a:rPr>
              <a:t>Place it at the </a:t>
            </a:r>
            <a:br>
              <a:rPr lang="en-US" b="1" dirty="0">
                <a:latin typeface="Times New Roman" panose="02020603050405020304" pitchFamily="18" charset="0"/>
              </a:rPr>
            </a:br>
            <a:r>
              <a:rPr lang="en-US" b="1" dirty="0">
                <a:latin typeface="Times New Roman" panose="02020603050405020304" pitchFamily="18" charset="0"/>
              </a:rPr>
              <a:t>* </a:t>
            </a:r>
            <a:r>
              <a:rPr lang="en-US" b="1" dirty="0">
                <a:solidFill>
                  <a:srgbClr val="FF0000"/>
                </a:solidFill>
                <a:latin typeface="Times New Roman" panose="02020603050405020304" pitchFamily="18" charset="0"/>
              </a:rPr>
              <a:t>Dash Bord of your Car all the time during the pickup </a:t>
            </a:r>
          </a:p>
          <a:p>
            <a:pPr marL="457200" lvl="1" indent="0">
              <a:buNone/>
            </a:pPr>
            <a:r>
              <a:rPr lang="en-US" b="1" dirty="0">
                <a:latin typeface="Times New Roman" panose="02020603050405020304" pitchFamily="18" charset="0"/>
              </a:rPr>
              <a:t>* </a:t>
            </a:r>
            <a:r>
              <a:rPr lang="en-US" b="1" dirty="0">
                <a:solidFill>
                  <a:srgbClr val="FF0000"/>
                </a:solidFill>
                <a:latin typeface="Times New Roman" panose="02020603050405020304" pitchFamily="18" charset="0"/>
              </a:rPr>
              <a:t>or at the Driver Window on raining days all the time</a:t>
            </a:r>
            <a:endParaRPr lang="en-US" dirty="0">
              <a:solidFill>
                <a:srgbClr val="FF0000"/>
              </a:solidFill>
            </a:endParaRPr>
          </a:p>
        </p:txBody>
      </p:sp>
      <p:pic>
        <p:nvPicPr>
          <p:cNvPr id="4" name="Picture 3" descr="A qr code on a white background&#10;&#10;Description automatically generated">
            <a:extLst>
              <a:ext uri="{FF2B5EF4-FFF2-40B4-BE49-F238E27FC236}">
                <a16:creationId xmlns:a16="http://schemas.microsoft.com/office/drawing/2014/main" id="{0822A78D-1060-D5C8-25C4-0BEE83E60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957" y="599893"/>
            <a:ext cx="4780081" cy="2748546"/>
          </a:xfrm>
          <a:prstGeom prst="rect">
            <a:avLst/>
          </a:prstGeom>
        </p:spPr>
      </p:pic>
      <p:pic>
        <p:nvPicPr>
          <p:cNvPr id="11" name="Picture 10">
            <a:extLst>
              <a:ext uri="{FF2B5EF4-FFF2-40B4-BE49-F238E27FC236}">
                <a16:creationId xmlns:a16="http://schemas.microsoft.com/office/drawing/2014/main" id="{F66EDDF8-00AC-4737-6BD3-09F2A476B2F3}"/>
              </a:ext>
            </a:extLst>
          </p:cNvPr>
          <p:cNvPicPr>
            <a:picLocks noChangeAspect="1"/>
          </p:cNvPicPr>
          <p:nvPr/>
        </p:nvPicPr>
        <p:blipFill>
          <a:blip r:embed="rId3"/>
          <a:stretch>
            <a:fillRect/>
          </a:stretch>
        </p:blipFill>
        <p:spPr>
          <a:xfrm>
            <a:off x="7266378" y="3536066"/>
            <a:ext cx="1599198" cy="2722041"/>
          </a:xfrm>
          <a:prstGeom prst="rect">
            <a:avLst/>
          </a:prstGeom>
        </p:spPr>
      </p:pic>
      <p:pic>
        <p:nvPicPr>
          <p:cNvPr id="8" name="Picture 7">
            <a:extLst>
              <a:ext uri="{FF2B5EF4-FFF2-40B4-BE49-F238E27FC236}">
                <a16:creationId xmlns:a16="http://schemas.microsoft.com/office/drawing/2014/main" id="{046D6626-4B59-62C4-56D1-253B6866AB7A}"/>
              </a:ext>
            </a:extLst>
          </p:cNvPr>
          <p:cNvPicPr>
            <a:picLocks noChangeAspect="1"/>
          </p:cNvPicPr>
          <p:nvPr/>
        </p:nvPicPr>
        <p:blipFill>
          <a:blip r:embed="rId4"/>
          <a:stretch>
            <a:fillRect/>
          </a:stretch>
        </p:blipFill>
        <p:spPr>
          <a:xfrm>
            <a:off x="9100620" y="3525450"/>
            <a:ext cx="2151967" cy="2732657"/>
          </a:xfrm>
          <a:prstGeom prst="rect">
            <a:avLst/>
          </a:prstGeom>
        </p:spPr>
      </p:pic>
      <p:pic>
        <p:nvPicPr>
          <p:cNvPr id="12" name="Picture 11">
            <a:extLst>
              <a:ext uri="{FF2B5EF4-FFF2-40B4-BE49-F238E27FC236}">
                <a16:creationId xmlns:a16="http://schemas.microsoft.com/office/drawing/2014/main" id="{98679C25-6DAA-43C0-E59D-0F60FE15CFC8}"/>
              </a:ext>
            </a:extLst>
          </p:cNvPr>
          <p:cNvPicPr>
            <a:picLocks noChangeAspect="1"/>
          </p:cNvPicPr>
          <p:nvPr/>
        </p:nvPicPr>
        <p:blipFill>
          <a:blip r:embed="rId5"/>
          <a:stretch>
            <a:fillRect/>
          </a:stretch>
        </p:blipFill>
        <p:spPr>
          <a:xfrm rot="5400000">
            <a:off x="4699850" y="1263413"/>
            <a:ext cx="1623545" cy="2278867"/>
          </a:xfrm>
          <a:prstGeom prst="rect">
            <a:avLst/>
          </a:prstGeom>
        </p:spPr>
      </p:pic>
      <p:pic>
        <p:nvPicPr>
          <p:cNvPr id="13" name="Picture 12" descr="A qr code on a white background&#10;&#10;Description automatically generated">
            <a:extLst>
              <a:ext uri="{FF2B5EF4-FFF2-40B4-BE49-F238E27FC236}">
                <a16:creationId xmlns:a16="http://schemas.microsoft.com/office/drawing/2014/main" id="{2AF16312-6F2D-D7A5-A979-D5E759E68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969" y="2286131"/>
            <a:ext cx="1266208" cy="582197"/>
          </a:xfrm>
          <a:prstGeom prst="rect">
            <a:avLst/>
          </a:prstGeom>
        </p:spPr>
      </p:pic>
    </p:spTree>
    <p:extLst>
      <p:ext uri="{BB962C8B-B14F-4D97-AF65-F5344CB8AC3E}">
        <p14:creationId xmlns:p14="http://schemas.microsoft.com/office/powerpoint/2010/main" val="614659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78CA4D3-CF81-AAE4-1251-27BB2C11F8A8}"/>
              </a:ext>
            </a:extLst>
          </p:cNvPr>
          <p:cNvSpPr>
            <a:spLocks noGrp="1"/>
          </p:cNvSpPr>
          <p:nvPr>
            <p:ph type="title"/>
          </p:nvPr>
        </p:nvSpPr>
        <p:spPr>
          <a:xfrm>
            <a:off x="454743" y="41151"/>
            <a:ext cx="4957916" cy="2058067"/>
          </a:xfrm>
        </p:spPr>
        <p:txBody>
          <a:bodyPr anchor="b">
            <a:normAutofit/>
          </a:bodyPr>
          <a:lstStyle/>
          <a:p>
            <a:pPr>
              <a:lnSpc>
                <a:spcPct val="90000"/>
              </a:lnSpc>
            </a:pPr>
            <a:r>
              <a:rPr lang="en-US" sz="3400" dirty="0"/>
              <a:t>Drop off and Pick up AT SHELTON ACADEMY on Mondays, Tuesdays and Wednesday</a:t>
            </a:r>
          </a:p>
        </p:txBody>
      </p:sp>
      <p:sp>
        <p:nvSpPr>
          <p:cNvPr id="3" name="Content Placeholder 2">
            <a:extLst>
              <a:ext uri="{FF2B5EF4-FFF2-40B4-BE49-F238E27FC236}">
                <a16:creationId xmlns:a16="http://schemas.microsoft.com/office/drawing/2014/main" id="{B8C8167A-C61F-AE11-AFFA-B6989235F4CE}"/>
              </a:ext>
            </a:extLst>
          </p:cNvPr>
          <p:cNvSpPr>
            <a:spLocks noGrp="1"/>
          </p:cNvSpPr>
          <p:nvPr>
            <p:ph idx="1"/>
          </p:nvPr>
        </p:nvSpPr>
        <p:spPr>
          <a:xfrm>
            <a:off x="204021" y="2287216"/>
            <a:ext cx="6059479" cy="4341635"/>
          </a:xfrm>
        </p:spPr>
        <p:txBody>
          <a:bodyPr anchor="ctr">
            <a:normAutofit lnSpcReduction="10000"/>
          </a:bodyPr>
          <a:lstStyle/>
          <a:p>
            <a:pPr marL="342900" marR="0" lvl="0" indent="-342900">
              <a:lnSpc>
                <a:spcPct val="100000"/>
              </a:lnSpc>
              <a:spcBef>
                <a:spcPts val="0"/>
              </a:spcBef>
              <a:spcAft>
                <a:spcPts val="0"/>
              </a:spcAft>
              <a:buFont typeface="+mj-lt"/>
              <a:buAutoNum type="arabicPeriod"/>
            </a:pPr>
            <a:r>
              <a:rPr lang="en-US" sz="1600" b="1" dirty="0">
                <a:solidFill>
                  <a:srgbClr val="FF0000"/>
                </a:solidFill>
                <a:effectLst/>
                <a:latin typeface="Times New Roman" panose="02020603050405020304" pitchFamily="18" charset="0"/>
                <a:ea typeface="Times New Roman" panose="02020603050405020304" pitchFamily="18" charset="0"/>
              </a:rPr>
              <a:t>Drop off</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your child at the Designated Drop OFF Area (See map). Do not leave the child on the left side or back of the school. A volunteer or a staff member will open the door of your car and help your child go to his/her class.</a:t>
            </a:r>
          </a:p>
          <a:p>
            <a:pPr marL="342900" marR="0" lvl="0" indent="-342900">
              <a:lnSpc>
                <a:spcPct val="100000"/>
              </a:lnSpc>
              <a:spcBef>
                <a:spcPts val="0"/>
              </a:spcBef>
              <a:spcAft>
                <a:spcPts val="0"/>
              </a:spcAft>
              <a:buFont typeface="+mj-lt"/>
              <a:buAutoNum type="arabicPeriod"/>
            </a:pPr>
            <a:r>
              <a:rPr lang="en-US" sz="1600" b="1" dirty="0">
                <a:solidFill>
                  <a:srgbClr val="FF0000"/>
                </a:solidFill>
                <a:effectLst/>
                <a:latin typeface="Times New Roman" panose="02020603050405020304" pitchFamily="18" charset="0"/>
                <a:ea typeface="Times New Roman" panose="02020603050405020304" pitchFamily="18" charset="0"/>
              </a:rPr>
              <a:t>For pick up</a:t>
            </a:r>
            <a:r>
              <a:rPr lang="en-US" sz="1600" dirty="0">
                <a:effectLst/>
                <a:latin typeface="Times New Roman" panose="02020603050405020304" pitchFamily="18" charset="0"/>
                <a:ea typeface="Times New Roman" panose="02020603050405020304" pitchFamily="18" charset="0"/>
              </a:rPr>
              <a:t>. Do NOT get out of your car to pick up your child. All children must be picked up in a VEHICLE. Your children will NOT be dismissed at the Welcome Center.</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Please </a:t>
            </a:r>
            <a:r>
              <a:rPr lang="en-US" sz="1600" b="1" dirty="0">
                <a:solidFill>
                  <a:srgbClr val="FF0000"/>
                </a:solidFill>
                <a:effectLst/>
                <a:latin typeface="Times New Roman" panose="02020603050405020304" pitchFamily="18" charset="0"/>
                <a:ea typeface="Times New Roman" panose="02020603050405020304" pitchFamily="18" charset="0"/>
              </a:rPr>
              <a:t>DO NOT PARK</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in the middle of the street…. Please </a:t>
            </a:r>
            <a:r>
              <a:rPr lang="en-US" sz="1600" b="1" dirty="0">
                <a:solidFill>
                  <a:srgbClr val="FF0000"/>
                </a:solidFill>
                <a:effectLst/>
                <a:latin typeface="Times New Roman" panose="02020603050405020304" pitchFamily="18" charset="0"/>
                <a:ea typeface="Times New Roman" panose="02020603050405020304" pitchFamily="18" charset="0"/>
              </a:rPr>
              <a:t>HELP US</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to keep the traffic flowing.</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You </a:t>
            </a:r>
            <a:r>
              <a:rPr lang="en-US" sz="1600" b="1" dirty="0">
                <a:solidFill>
                  <a:srgbClr val="FF0000"/>
                </a:solidFill>
                <a:effectLst/>
                <a:latin typeface="Times New Roman" panose="02020603050405020304" pitchFamily="18" charset="0"/>
                <a:ea typeface="Times New Roman" panose="02020603050405020304" pitchFamily="18" charset="0"/>
              </a:rPr>
              <a:t>MUST</a:t>
            </a:r>
            <a:r>
              <a:rPr lang="en-US" sz="1600" dirty="0">
                <a:effectLst/>
                <a:latin typeface="Times New Roman" panose="02020603050405020304" pitchFamily="18" charset="0"/>
                <a:ea typeface="Times New Roman" panose="02020603050405020304" pitchFamily="18" charset="0"/>
              </a:rPr>
              <a:t> display the </a:t>
            </a:r>
            <a:r>
              <a:rPr lang="en-US" sz="1600" b="1" dirty="0">
                <a:solidFill>
                  <a:srgbClr val="FF0000"/>
                </a:solidFill>
                <a:effectLst/>
                <a:latin typeface="Times New Roman" panose="02020603050405020304" pitchFamily="18" charset="0"/>
                <a:ea typeface="Times New Roman" panose="02020603050405020304" pitchFamily="18" charset="0"/>
              </a:rPr>
              <a:t>DECAL</a:t>
            </a:r>
            <a:r>
              <a:rPr lang="en-US" sz="1600" dirty="0">
                <a:effectLst/>
                <a:latin typeface="Times New Roman" panose="02020603050405020304" pitchFamily="18" charset="0"/>
                <a:ea typeface="Times New Roman" panose="02020603050405020304" pitchFamily="18" charset="0"/>
              </a:rPr>
              <a:t> with the Pre-printed barcode on the </a:t>
            </a:r>
            <a:r>
              <a:rPr lang="en-US" sz="1600" b="1" dirty="0">
                <a:solidFill>
                  <a:srgbClr val="FF0000"/>
                </a:solidFill>
                <a:effectLst/>
                <a:latin typeface="Times New Roman" panose="02020603050405020304" pitchFamily="18" charset="0"/>
                <a:ea typeface="Times New Roman" panose="02020603050405020304" pitchFamily="18" charset="0"/>
              </a:rPr>
              <a:t>RIGHT SIDE</a:t>
            </a:r>
            <a:r>
              <a:rPr lang="en-US" sz="1600" dirty="0">
                <a:solidFill>
                  <a:srgbClr val="FF0000"/>
                </a:solidFill>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of your dashboard.</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Do NOT use your cellphone while dropping off or picking up your kid(s). </a:t>
            </a:r>
          </a:p>
          <a:p>
            <a:pPr marL="342900" marR="0" lvl="0" indent="-342900">
              <a:lnSpc>
                <a:spcPct val="100000"/>
              </a:lnSpc>
              <a:spcBef>
                <a:spcPts val="0"/>
              </a:spcBef>
              <a:spcAft>
                <a:spcPts val="0"/>
              </a:spcAft>
              <a:buFont typeface="+mj-lt"/>
              <a:buAutoNum type="arabicPeriod"/>
            </a:pPr>
            <a:r>
              <a:rPr lang="en-US" sz="1600" dirty="0">
                <a:effectLst/>
                <a:latin typeface="Times New Roman" panose="02020603050405020304" pitchFamily="18" charset="0"/>
                <a:ea typeface="Times New Roman" panose="02020603050405020304" pitchFamily="18" charset="0"/>
              </a:rPr>
              <a:t>The speed limit is </a:t>
            </a:r>
            <a:r>
              <a:rPr lang="en-US" sz="1600" b="1" u="sng" dirty="0">
                <a:effectLst/>
                <a:latin typeface="Times New Roman" panose="02020603050405020304" pitchFamily="18" charset="0"/>
                <a:ea typeface="Times New Roman" panose="02020603050405020304" pitchFamily="18" charset="0"/>
              </a:rPr>
              <a:t>5 mph</a:t>
            </a:r>
            <a:r>
              <a:rPr lang="en-US" sz="1600" dirty="0">
                <a:effectLst/>
                <a:latin typeface="Times New Roman" panose="02020603050405020304" pitchFamily="18" charset="0"/>
                <a:ea typeface="Times New Roman" panose="02020603050405020304" pitchFamily="18" charset="0"/>
              </a:rPr>
              <a:t>.</a:t>
            </a:r>
          </a:p>
          <a:p>
            <a:pPr marL="342900" marR="0" lvl="0" indent="-342900">
              <a:lnSpc>
                <a:spcPct val="100000"/>
              </a:lnSpc>
              <a:spcBef>
                <a:spcPts val="0"/>
              </a:spcBef>
              <a:spcAft>
                <a:spcPts val="0"/>
              </a:spcAft>
              <a:buFont typeface="+mj-lt"/>
              <a:buAutoNum type="arabicPeriod"/>
            </a:pPr>
            <a:r>
              <a:rPr lang="en-US" sz="1600" b="1" dirty="0">
                <a:solidFill>
                  <a:srgbClr val="FF0000"/>
                </a:solidFill>
                <a:effectLst/>
                <a:latin typeface="Times New Roman" panose="02020603050405020304" pitchFamily="18" charset="0"/>
                <a:ea typeface="Calibri" panose="020F0502020204030204" pitchFamily="34" charset="0"/>
              </a:rPr>
              <a:t>Please be kind and keep calm during the drop off and pick up time. </a:t>
            </a:r>
            <a:endParaRPr lang="en-US" sz="1600" dirty="0">
              <a:solidFill>
                <a:srgbClr val="FF0000"/>
              </a:solidFill>
              <a:effectLst/>
              <a:latin typeface="Times New Roman" panose="02020603050405020304" pitchFamily="18" charset="0"/>
              <a:ea typeface="Times New Roman" panose="02020603050405020304" pitchFamily="18" charset="0"/>
            </a:endParaRPr>
          </a:p>
          <a:p>
            <a:pPr marL="457200" marR="0">
              <a:lnSpc>
                <a:spcPct val="100000"/>
              </a:lnSpc>
              <a:spcBef>
                <a:spcPts val="0"/>
              </a:spcBef>
              <a:spcAft>
                <a:spcPts val="0"/>
              </a:spcAft>
            </a:pPr>
            <a:r>
              <a:rPr lang="es-VE" sz="1600" b="1" i="1" dirty="0">
                <a:solidFill>
                  <a:srgbClr val="FF0000"/>
                </a:solidFill>
                <a:effectLst/>
                <a:latin typeface="Times New Roman" panose="02020603050405020304" pitchFamily="18" charset="0"/>
                <a:ea typeface="Calibri" panose="020F0502020204030204" pitchFamily="34" charset="0"/>
              </a:rPr>
              <a:t>Por favor sea amable y mantenga la paciencia durante la entrada y salida.</a:t>
            </a:r>
            <a:endParaRPr lang="en-US" sz="1600" dirty="0">
              <a:solidFill>
                <a:srgbClr val="FF0000"/>
              </a:solidFill>
              <a:effectLst/>
              <a:latin typeface="Times New Roman" panose="02020603050405020304" pitchFamily="18" charset="0"/>
              <a:ea typeface="Times New Roman" panose="02020603050405020304" pitchFamily="18" charset="0"/>
            </a:endParaRPr>
          </a:p>
          <a:p>
            <a:pPr>
              <a:lnSpc>
                <a:spcPct val="100000"/>
              </a:lnSpc>
            </a:pPr>
            <a:endParaRPr lang="en-US" sz="1100" dirty="0"/>
          </a:p>
        </p:txBody>
      </p:sp>
      <p:pic>
        <p:nvPicPr>
          <p:cNvPr id="5" name="Picture 4">
            <a:extLst>
              <a:ext uri="{FF2B5EF4-FFF2-40B4-BE49-F238E27FC236}">
                <a16:creationId xmlns:a16="http://schemas.microsoft.com/office/drawing/2014/main" id="{B9665501-81E6-AB92-7BCE-348B04365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20862" y="429459"/>
            <a:ext cx="5316395" cy="1063278"/>
          </a:xfrm>
          <a:prstGeom prst="rect">
            <a:avLst/>
          </a:prstGeom>
          <a:noFill/>
        </p:spPr>
      </p:pic>
      <p:pic>
        <p:nvPicPr>
          <p:cNvPr id="7" name="Picture 6">
            <a:extLst>
              <a:ext uri="{FF2B5EF4-FFF2-40B4-BE49-F238E27FC236}">
                <a16:creationId xmlns:a16="http://schemas.microsoft.com/office/drawing/2014/main" id="{BC5AB5C1-023B-DE8B-520C-1A2598766D38}"/>
              </a:ext>
            </a:extLst>
          </p:cNvPr>
          <p:cNvPicPr>
            <a:picLocks noChangeAspect="1"/>
          </p:cNvPicPr>
          <p:nvPr/>
        </p:nvPicPr>
        <p:blipFill>
          <a:blip r:embed="rId3"/>
          <a:stretch>
            <a:fillRect/>
          </a:stretch>
        </p:blipFill>
        <p:spPr>
          <a:xfrm>
            <a:off x="6455372" y="1811514"/>
            <a:ext cx="5532607" cy="4341635"/>
          </a:xfrm>
          <a:prstGeom prst="rect">
            <a:avLst/>
          </a:prstGeom>
        </p:spPr>
      </p:pic>
    </p:spTree>
    <p:extLst>
      <p:ext uri="{BB962C8B-B14F-4D97-AF65-F5344CB8AC3E}">
        <p14:creationId xmlns:p14="http://schemas.microsoft.com/office/powerpoint/2010/main" val="2845774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78792F49-2B69-603C-8557-7062A75ACDF8}"/>
              </a:ext>
            </a:extLst>
          </p:cNvPr>
          <p:cNvPicPr>
            <a:picLocks noChangeAspect="1"/>
          </p:cNvPicPr>
          <p:nvPr/>
        </p:nvPicPr>
        <p:blipFill>
          <a:blip r:embed="rId2"/>
          <a:stretch>
            <a:fillRect/>
          </a:stretch>
        </p:blipFill>
        <p:spPr>
          <a:xfrm>
            <a:off x="104776" y="0"/>
            <a:ext cx="12191999" cy="6858000"/>
          </a:xfrm>
          <a:prstGeom prst="rect">
            <a:avLst/>
          </a:prstGeom>
        </p:spPr>
      </p:pic>
      <p:sp>
        <p:nvSpPr>
          <p:cNvPr id="2" name="Title 1">
            <a:extLst>
              <a:ext uri="{FF2B5EF4-FFF2-40B4-BE49-F238E27FC236}">
                <a16:creationId xmlns:a16="http://schemas.microsoft.com/office/drawing/2014/main" id="{978CA4D3-CF81-AAE4-1251-27BB2C11F8A8}"/>
              </a:ext>
            </a:extLst>
          </p:cNvPr>
          <p:cNvSpPr>
            <a:spLocks noGrp="1"/>
          </p:cNvSpPr>
          <p:nvPr>
            <p:ph type="title"/>
          </p:nvPr>
        </p:nvSpPr>
        <p:spPr>
          <a:xfrm>
            <a:off x="273768" y="488827"/>
            <a:ext cx="10889672" cy="1094922"/>
          </a:xfrm>
        </p:spPr>
        <p:txBody>
          <a:bodyPr anchor="b">
            <a:normAutofit/>
          </a:bodyPr>
          <a:lstStyle/>
          <a:p>
            <a:pPr>
              <a:lnSpc>
                <a:spcPct val="90000"/>
              </a:lnSpc>
            </a:pPr>
            <a:r>
              <a:rPr lang="en-US" sz="3400" dirty="0"/>
              <a:t>Drop off and Pick up AT SHELTON ACADEMY on Mondays, Tuesdays and Wednesday</a:t>
            </a:r>
          </a:p>
        </p:txBody>
      </p:sp>
    </p:spTree>
    <p:extLst>
      <p:ext uri="{BB962C8B-B14F-4D97-AF65-F5344CB8AC3E}">
        <p14:creationId xmlns:p14="http://schemas.microsoft.com/office/powerpoint/2010/main" val="1585356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C5EF-F3F5-F932-0585-E56C1859E135}"/>
              </a:ext>
            </a:extLst>
          </p:cNvPr>
          <p:cNvSpPr>
            <a:spLocks noGrp="1"/>
          </p:cNvSpPr>
          <p:nvPr>
            <p:ph type="title"/>
          </p:nvPr>
        </p:nvSpPr>
        <p:spPr>
          <a:xfrm>
            <a:off x="303263" y="1576356"/>
            <a:ext cx="6564262" cy="1938369"/>
          </a:xfrm>
        </p:spPr>
        <p:txBody>
          <a:bodyPr/>
          <a:lstStyle/>
          <a:p>
            <a:r>
              <a:rPr lang="en-US" dirty="0"/>
              <a:t>Classrooms @ Shelton</a:t>
            </a:r>
          </a:p>
        </p:txBody>
      </p:sp>
      <p:pic>
        <p:nvPicPr>
          <p:cNvPr id="4" name="Picture 3">
            <a:extLst>
              <a:ext uri="{FF2B5EF4-FFF2-40B4-BE49-F238E27FC236}">
                <a16:creationId xmlns:a16="http://schemas.microsoft.com/office/drawing/2014/main" id="{E979B9EB-B415-431F-4395-B5941A1943AD}"/>
              </a:ext>
            </a:extLst>
          </p:cNvPr>
          <p:cNvPicPr>
            <a:picLocks noChangeAspect="1"/>
          </p:cNvPicPr>
          <p:nvPr/>
        </p:nvPicPr>
        <p:blipFill>
          <a:blip r:embed="rId2"/>
          <a:stretch>
            <a:fillRect/>
          </a:stretch>
        </p:blipFill>
        <p:spPr>
          <a:xfrm>
            <a:off x="7153275" y="0"/>
            <a:ext cx="5038725" cy="6829425"/>
          </a:xfrm>
          <a:prstGeom prst="rect">
            <a:avLst/>
          </a:prstGeom>
        </p:spPr>
      </p:pic>
    </p:spTree>
    <p:extLst>
      <p:ext uri="{BB962C8B-B14F-4D97-AF65-F5344CB8AC3E}">
        <p14:creationId xmlns:p14="http://schemas.microsoft.com/office/powerpoint/2010/main" val="294324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79FA0-22C7-B2FD-3C54-842800370F6B}"/>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A69E7B1-A5EF-039F-9EFB-CD674F73A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EBD39BAB-6342-A820-83B3-F14D00272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046772B-3ED1-99F0-B628-9A1D00CD0F6A}"/>
              </a:ext>
            </a:extLst>
          </p:cNvPr>
          <p:cNvSpPr txBox="1"/>
          <p:nvPr/>
        </p:nvSpPr>
        <p:spPr>
          <a:xfrm>
            <a:off x="5622061" y="762538"/>
            <a:ext cx="5939214" cy="253982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Virtus Training for Students</a:t>
            </a:r>
          </a:p>
        </p:txBody>
      </p:sp>
      <p:sp>
        <p:nvSpPr>
          <p:cNvPr id="33" name="sketch line">
            <a:extLst>
              <a:ext uri="{FF2B5EF4-FFF2-40B4-BE49-F238E27FC236}">
                <a16:creationId xmlns:a16="http://schemas.microsoft.com/office/drawing/2014/main" id="{C8C564E4-9C72-4A61-BA72-EBF7E69AD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2">
            <a:extLst>
              <a:ext uri="{FF2B5EF4-FFF2-40B4-BE49-F238E27FC236}">
                <a16:creationId xmlns:a16="http://schemas.microsoft.com/office/drawing/2014/main" id="{86735B18-EC8A-D2B2-3AC1-1A9F31244F16}"/>
              </a:ext>
            </a:extLst>
          </p:cNvPr>
          <p:cNvSpPr>
            <a:spLocks noGrp="1"/>
          </p:cNvSpPr>
          <p:nvPr>
            <p:ph idx="1"/>
          </p:nvPr>
        </p:nvSpPr>
        <p:spPr>
          <a:xfrm>
            <a:off x="318541" y="3847904"/>
            <a:ext cx="5303520" cy="3010096"/>
          </a:xfrm>
        </p:spPr>
        <p:txBody>
          <a:bodyPr anchor="ctr">
            <a:normAutofit/>
          </a:bodyPr>
          <a:lstStyle/>
          <a:p>
            <a:pPr marL="0" indent="0">
              <a:buNone/>
            </a:pPr>
            <a:r>
              <a:rPr lang="en-US" sz="3200" b="1" dirty="0">
                <a:effectLst/>
                <a:latin typeface="Times New Roman" panose="02020603050405020304" pitchFamily="18" charset="0"/>
                <a:ea typeface="Calibri" panose="020F0502020204030204" pitchFamily="34" charset="0"/>
              </a:rPr>
              <a:t>Class Given for Parents</a:t>
            </a:r>
            <a:br>
              <a:rPr lang="en-US" sz="4000" b="1" dirty="0">
                <a:latin typeface="Times New Roman" panose="02020603050405020304" pitchFamily="18" charset="0"/>
                <a:ea typeface="Calibri" panose="020F0502020204030204" pitchFamily="34" charset="0"/>
              </a:rPr>
            </a:br>
            <a:r>
              <a:rPr lang="en-US" sz="1700" b="1" dirty="0">
                <a:solidFill>
                  <a:srgbClr val="0070C0"/>
                </a:solidFill>
                <a:latin typeface="Times New Roman" panose="02020603050405020304" pitchFamily="18" charset="0"/>
                <a:ea typeface="Calibri" panose="020F0502020204030204" pitchFamily="34" charset="0"/>
              </a:rPr>
              <a:t>Given during the Month of November</a:t>
            </a:r>
            <a:br>
              <a:rPr lang="en-US" sz="1700" b="1" dirty="0">
                <a:solidFill>
                  <a:srgbClr val="0070C0"/>
                </a:solidFill>
                <a:latin typeface="Times New Roman" panose="02020603050405020304" pitchFamily="18" charset="0"/>
                <a:ea typeface="Calibri" panose="020F0502020204030204" pitchFamily="34" charset="0"/>
              </a:rPr>
            </a:br>
            <a:endParaRPr lang="en-US" sz="3200" b="1" dirty="0">
              <a:effectLst/>
              <a:latin typeface="Times New Roman" panose="02020603050405020304" pitchFamily="18" charset="0"/>
              <a:ea typeface="Calibri" panose="020F0502020204030204" pitchFamily="34" charset="0"/>
            </a:endParaRPr>
          </a:p>
          <a:p>
            <a:pPr marL="0" indent="0">
              <a:buNone/>
            </a:pPr>
            <a:r>
              <a:rPr lang="en-US" sz="3200" b="1" dirty="0">
                <a:effectLst/>
                <a:latin typeface="Times New Roman" panose="02020603050405020304" pitchFamily="18" charset="0"/>
                <a:ea typeface="Calibri" panose="020F0502020204030204" pitchFamily="34" charset="0"/>
              </a:rPr>
              <a:t>Class Given by the Catechist</a:t>
            </a:r>
            <a:br>
              <a:rPr lang="en-US" sz="3200" b="1" dirty="0">
                <a:effectLst/>
                <a:latin typeface="Times New Roman" panose="02020603050405020304" pitchFamily="18" charset="0"/>
                <a:ea typeface="Calibri" panose="020F0502020204030204" pitchFamily="34" charset="0"/>
              </a:rPr>
            </a:br>
            <a:r>
              <a:rPr lang="en-US" sz="1700" b="1" dirty="0">
                <a:solidFill>
                  <a:srgbClr val="0070C0"/>
                </a:solidFill>
                <a:effectLst/>
                <a:latin typeface="Times New Roman" panose="02020603050405020304" pitchFamily="18" charset="0"/>
                <a:ea typeface="Calibri" panose="020F0502020204030204" pitchFamily="34" charset="0"/>
              </a:rPr>
              <a:t>Given during the Month of November</a:t>
            </a:r>
            <a:endParaRPr lang="en-US" sz="1700" b="1" dirty="0">
              <a:effectLst/>
              <a:latin typeface="Times New Roman" panose="02020603050405020304" pitchFamily="18" charset="0"/>
              <a:ea typeface="Calibri" panose="020F0502020204030204" pitchFamily="34" charset="0"/>
            </a:endParaRPr>
          </a:p>
          <a:p>
            <a:pPr marL="0" indent="0">
              <a:buNone/>
            </a:pPr>
            <a:endParaRPr lang="en-US" sz="2400" dirty="0">
              <a:solidFill>
                <a:srgbClr val="0070C0"/>
              </a:solidFill>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F72AF461-9327-70A0-6521-E3CABF5B60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2849" y="821795"/>
            <a:ext cx="4017395" cy="2498858"/>
          </a:xfrm>
          <a:prstGeom prst="rect">
            <a:avLst/>
          </a:prstGeom>
        </p:spPr>
      </p:pic>
      <p:sp>
        <p:nvSpPr>
          <p:cNvPr id="11" name="TextBox 10">
            <a:extLst>
              <a:ext uri="{FF2B5EF4-FFF2-40B4-BE49-F238E27FC236}">
                <a16:creationId xmlns:a16="http://schemas.microsoft.com/office/drawing/2014/main" id="{8B47FD86-8C8E-81E1-74AD-F27163781E1E}"/>
              </a:ext>
            </a:extLst>
          </p:cNvPr>
          <p:cNvSpPr txBox="1"/>
          <p:nvPr/>
        </p:nvSpPr>
        <p:spPr>
          <a:xfrm>
            <a:off x="5544767" y="3367842"/>
            <a:ext cx="56493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Please visit this website</a:t>
            </a:r>
          </a:p>
        </p:txBody>
      </p:sp>
      <p:sp>
        <p:nvSpPr>
          <p:cNvPr id="3" name="TextBox 2">
            <a:extLst>
              <a:ext uri="{FF2B5EF4-FFF2-40B4-BE49-F238E27FC236}">
                <a16:creationId xmlns:a16="http://schemas.microsoft.com/office/drawing/2014/main" id="{A30FAA5A-16E3-D2D1-9006-4498BDCB20BF}"/>
              </a:ext>
            </a:extLst>
          </p:cNvPr>
          <p:cNvSpPr txBox="1"/>
          <p:nvPr/>
        </p:nvSpPr>
        <p:spPr>
          <a:xfrm>
            <a:off x="4629993" y="4254470"/>
            <a:ext cx="755896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www.guadalupedoral.info/forparents/protecting-gods-children/</a:t>
            </a:r>
            <a:endPar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www.guadalupedoral.info/teaching-touching-safety/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3443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8C42-201A-E8B3-F7F0-AF050A7A91E6}"/>
              </a:ext>
            </a:extLst>
          </p:cNvPr>
          <p:cNvSpPr>
            <a:spLocks noGrp="1"/>
          </p:cNvSpPr>
          <p:nvPr>
            <p:ph type="title"/>
          </p:nvPr>
        </p:nvSpPr>
        <p:spPr>
          <a:xfrm>
            <a:off x="263012" y="2400403"/>
            <a:ext cx="10515600" cy="5327752"/>
          </a:xfrm>
        </p:spPr>
        <p:txBody>
          <a:bodyPr>
            <a:normAutofit fontScale="90000"/>
          </a:bodyPr>
          <a:lstStyle/>
          <a:p>
            <a:pPr marL="0" marR="0">
              <a:lnSpc>
                <a:spcPct val="115000"/>
              </a:lnSpc>
              <a:spcBef>
                <a:spcPts val="0"/>
              </a:spcBef>
              <a:spcAft>
                <a:spcPts val="0"/>
              </a:spcAft>
            </a:pPr>
            <a:r>
              <a:rPr lang="en-US" sz="1800" dirty="0">
                <a:solidFill>
                  <a:schemeClr val="tx1"/>
                </a:solidFill>
                <a:effectLst/>
                <a:highlight>
                  <a:srgbClr val="FFFFFF"/>
                </a:highlight>
                <a:latin typeface="Times New Roman" panose="02020603050405020304" pitchFamily="18" charset="0"/>
                <a:ea typeface="Times New Roman" panose="02020603050405020304" pitchFamily="18" charset="0"/>
              </a:rPr>
              <a:t>Our Lady of Guadalupe is dedicated to teach the Catholic Faith to the children of our parish. Additionally the Religious Education Department is charged with presenting the </a:t>
            </a:r>
            <a:r>
              <a:rPr lang="en-US" sz="1800" u="sng" dirty="0">
                <a:solidFill>
                  <a:schemeClr val="tx1"/>
                </a:solidFill>
                <a:effectLst/>
                <a:highlight>
                  <a:srgbClr val="FFFFFF"/>
                </a:highligh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rPr>
              <a:t>“Teaching Touching Safety”</a:t>
            </a:r>
            <a:r>
              <a:rPr lang="en-US" sz="1800" dirty="0">
                <a:solidFill>
                  <a:schemeClr val="tx1"/>
                </a:solidFill>
                <a:effectLst/>
                <a:highlight>
                  <a:srgbClr val="FFFFFF"/>
                </a:highlight>
                <a:latin typeface="Times New Roman" panose="02020603050405020304" pitchFamily="18" charset="0"/>
                <a:ea typeface="Times New Roman" panose="02020603050405020304" pitchFamily="18" charset="0"/>
              </a:rPr>
              <a:t> program to our students. This program is part of the Archdiocese of Miami’s ongoing effort to help create and maintain safe environments for children. The following is a summary of this year program.</a:t>
            </a:r>
            <a:br>
              <a:rPr lang="en-US" sz="1800" dirty="0">
                <a:solidFill>
                  <a:schemeClr val="tx1"/>
                </a:solidFill>
                <a:effectLst/>
                <a:highlight>
                  <a:srgbClr val="FFFFFF"/>
                </a:highligh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Lesson 7:</a:t>
            </a:r>
            <a:r>
              <a:rPr lang="en-US" sz="1800" dirty="0">
                <a:solidFill>
                  <a:schemeClr val="tx1"/>
                </a:solidFill>
                <a:effectLst/>
                <a:latin typeface="Times New Roman" panose="02020603050405020304" pitchFamily="18" charset="0"/>
                <a:ea typeface="Times New Roman" panose="02020603050405020304" pitchFamily="18" charset="0"/>
              </a:rPr>
              <a: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Principle:</a:t>
            </a:r>
            <a:r>
              <a:rPr lang="en-US" sz="1800" dirty="0">
                <a:solidFill>
                  <a:schemeClr val="tx1"/>
                </a:solidFill>
                <a:effectLst/>
                <a:latin typeface="Times New Roman" panose="02020603050405020304" pitchFamily="18" charset="0"/>
                <a:ea typeface="Times New Roman" panose="02020603050405020304" pitchFamily="18" charset="0"/>
              </a:rPr>
              <a:t> Educating children about Internet Safety. Specifically: 1) Some Do’s and Don’ts of interacting with people on the Internet, and 2) The importance of protecting yourself and your personal information while using the Internet.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Catechism:</a:t>
            </a:r>
            <a:r>
              <a:rPr lang="en-US" sz="1800" dirty="0">
                <a:solidFill>
                  <a:schemeClr val="tx1"/>
                </a:solidFill>
                <a:effectLst/>
                <a:latin typeface="Times New Roman" panose="02020603050405020304" pitchFamily="18" charset="0"/>
                <a:ea typeface="Times New Roman" panose="02020603050405020304" pitchFamily="18" charset="0"/>
              </a:rPr>
              <a:t> Man is obliged to follow the moral law, which urges him “to do what is good and avoid what is evil” (cf. GS 16). This law makes itself heard in his conscience. #1713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Goal:</a:t>
            </a:r>
            <a:r>
              <a:rPr lang="en-US" sz="1800" dirty="0">
                <a:solidFill>
                  <a:schemeClr val="tx1"/>
                </a:solidFill>
                <a:effectLst/>
                <a:latin typeface="Times New Roman" panose="02020603050405020304" pitchFamily="18" charset="0"/>
                <a:ea typeface="Times New Roman" panose="02020603050405020304" pitchFamily="18" charset="0"/>
              </a:rPr>
              <a:t> To assist children and young people in recognizing the risks of providing personal information to anyone on the Internet and to help them realize how hard it is to know who someone really is when the only avenue of communication is the Internet. </a:t>
            </a:r>
            <a:br>
              <a:rPr lang="en-US" sz="1800" dirty="0">
                <a:solidFill>
                  <a:schemeClr val="tx1"/>
                </a:solidFill>
                <a:effectLst/>
                <a:latin typeface="Times New Roman" panose="02020603050405020304" pitchFamily="18" charset="0"/>
                <a:ea typeface="Times New Roman" panose="02020603050405020304" pitchFamily="18" charset="0"/>
              </a:rPr>
            </a:br>
            <a:r>
              <a:rPr lang="en-US" sz="1800" b="1" dirty="0">
                <a:solidFill>
                  <a:schemeClr val="tx1"/>
                </a:solidFill>
                <a:effectLst/>
                <a:latin typeface="Times New Roman" panose="02020603050405020304" pitchFamily="18" charset="0"/>
                <a:ea typeface="Times New Roman" panose="02020603050405020304" pitchFamily="18" charset="0"/>
              </a:rPr>
              <a:t>Objectives:</a:t>
            </a:r>
            <a:r>
              <a:rPr lang="en-US" sz="1800" dirty="0">
                <a:solidFill>
                  <a:schemeClr val="tx1"/>
                </a:solidFill>
                <a:effectLst/>
                <a:latin typeface="Times New Roman" panose="02020603050405020304" pitchFamily="18" charset="0"/>
                <a:ea typeface="Times New Roman" panose="02020603050405020304" pitchFamily="18" charset="0"/>
              </a:rPr>
              <a:t> To teach children and young people safety rules for the Internet and to raise their awareness about the ways adults can use the Internet to confuse and “trick” them into believing things that are not true. The goal for this lesson is not to teach everything about Internet safety but to concentrate on two specific areas: 1) keeping personal information private, and 2) realizing that there is no way to really know who is talking with you on the Internet. The specific learning goals are: Children and young people can learn when to give personal information to an adult and when to keep it private. Children and young people should never give private information to someone they don’t know or can’t see, such as people who might contact them through the Internet.</a:t>
            </a:r>
            <a:br>
              <a:rPr lang="en-US" sz="1800" dirty="0">
                <a:solidFill>
                  <a:schemeClr val="tx1"/>
                </a:solidFill>
                <a:effectLst/>
                <a:latin typeface="Times New Roman" panose="02020603050405020304" pitchFamily="18" charset="0"/>
                <a:ea typeface="Times New Roman" panose="02020603050405020304" pitchFamily="18" charset="0"/>
              </a:rPr>
            </a:br>
            <a:br>
              <a:rPr lang="en-US" sz="1800" dirty="0">
                <a:solidFill>
                  <a:schemeClr val="tx1"/>
                </a:solidFill>
                <a:effectLst/>
                <a:latin typeface="Times New Roman" panose="02020603050405020304" pitchFamily="18" charset="0"/>
                <a:ea typeface="Times New Roman" panose="02020603050405020304" pitchFamily="18" charset="0"/>
              </a:rPr>
            </a:br>
            <a:endParaRPr lang="en-US" dirty="0">
              <a:solidFill>
                <a:schemeClr val="tx1"/>
              </a:solidFill>
            </a:endParaRPr>
          </a:p>
        </p:txBody>
      </p:sp>
      <p:pic>
        <p:nvPicPr>
          <p:cNvPr id="5" name="Picture 4" descr="A black letter on a white background&#10;&#10;Description automatically generated">
            <a:extLst>
              <a:ext uri="{FF2B5EF4-FFF2-40B4-BE49-F238E27FC236}">
                <a16:creationId xmlns:a16="http://schemas.microsoft.com/office/drawing/2014/main" id="{2F2D924D-B9AC-D245-A721-087358B67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09" y="117987"/>
            <a:ext cx="3261544" cy="1104567"/>
          </a:xfrm>
          <a:prstGeom prst="rect">
            <a:avLst/>
          </a:prstGeom>
        </p:spPr>
      </p:pic>
      <p:sp>
        <p:nvSpPr>
          <p:cNvPr id="7" name="TextBox 6">
            <a:extLst>
              <a:ext uri="{FF2B5EF4-FFF2-40B4-BE49-F238E27FC236}">
                <a16:creationId xmlns:a16="http://schemas.microsoft.com/office/drawing/2014/main" id="{A1915EEF-FB51-65A2-19C8-39688963D861}"/>
              </a:ext>
            </a:extLst>
          </p:cNvPr>
          <p:cNvSpPr txBox="1"/>
          <p:nvPr/>
        </p:nvSpPr>
        <p:spPr>
          <a:xfrm>
            <a:off x="4787851" y="117987"/>
            <a:ext cx="7230396" cy="1661993"/>
          </a:xfrm>
          <a:prstGeom prst="rect">
            <a:avLst/>
          </a:prstGeom>
          <a:noFill/>
        </p:spPr>
        <p:txBody>
          <a:bodyPr wrap="square">
            <a:spAutoFit/>
          </a:bodyPr>
          <a:lstStyle/>
          <a:p>
            <a:pPr marL="0" marR="0" algn="ctr">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Virtus Classes. Please read the following and the booklet that is in the bag</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u="sng" dirty="0">
                <a:solidFill>
                  <a:srgbClr val="0000FF"/>
                </a:solidFill>
                <a:effectLst/>
                <a:latin typeface="Times New Roman" panose="02020603050405020304" pitchFamily="18" charset="0"/>
                <a:ea typeface="Calibri" panose="020F0502020204030204" pitchFamily="34" charset="0"/>
                <a:hlinkClick r:id="rId4"/>
              </a:rPr>
              <a:t>https://guadalupedoral.info/teaching-touching-safety/</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highlight>
                  <a:srgbClr val="FFFFFF"/>
                </a:highligh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6477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DA5541-5B8A-79B1-D78E-58F1D5827164}"/>
              </a:ext>
            </a:extLst>
          </p:cNvPr>
          <p:cNvSpPr>
            <a:spLocks noGrp="1"/>
          </p:cNvSpPr>
          <p:nvPr>
            <p:ph idx="1"/>
          </p:nvPr>
        </p:nvSpPr>
        <p:spPr>
          <a:xfrm>
            <a:off x="838200" y="392294"/>
            <a:ext cx="10515600" cy="6096996"/>
          </a:xfrm>
        </p:spPr>
        <p:txBody>
          <a:bodyPr>
            <a:normAutofit lnSpcReduction="10000"/>
          </a:bodyPr>
          <a:lstStyle/>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Lección 7: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Principio</a:t>
            </a:r>
            <a:r>
              <a:rPr lang="es-VE" dirty="0">
                <a:effectLst/>
                <a:latin typeface="Times New Roman" panose="02020603050405020304" pitchFamily="18" charset="0"/>
                <a:ea typeface="Times New Roman" panose="02020603050405020304" pitchFamily="18" charset="0"/>
              </a:rPr>
              <a:t>: Educar a los niños sobre la Seguridad en Internet. Específicamente: 1) Qué cosas se deben hacer y qué cosas no se deben hacer al interactuar con personas por Internet, y 2) La importancia de protegerse a sí mismo y de proteger tu información personal mientras usas Internet.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Catecismo</a:t>
            </a:r>
            <a:r>
              <a:rPr lang="es-VE" dirty="0">
                <a:effectLst/>
                <a:latin typeface="Times New Roman" panose="02020603050405020304" pitchFamily="18" charset="0"/>
                <a:ea typeface="Times New Roman" panose="02020603050405020304" pitchFamily="18" charset="0"/>
              </a:rPr>
              <a:t>: El hombre tiene la obligación de cumplir con las leyes morales y ello lo obliga a “hacer el bien y evitar el mal" (cf. GS 16). Esta ley se hace oír en la propia conciencia. #1713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Meta</a:t>
            </a:r>
            <a:r>
              <a:rPr lang="es-VE" dirty="0">
                <a:effectLst/>
                <a:latin typeface="Times New Roman" panose="02020603050405020304" pitchFamily="18" charset="0"/>
                <a:ea typeface="Times New Roman" panose="02020603050405020304" pitchFamily="18" charset="0"/>
              </a:rPr>
              <a:t>: Ayudar a los niños y a los jóvenes a reconocer los riesgos de proporcionar información personal a personas por Internet y ayudarlos a admitir lo difícil que es saber quién es realmente una persona cuando la única vía de comunicación es la Internet.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b="1" dirty="0">
                <a:effectLst/>
                <a:latin typeface="Times New Roman" panose="02020603050405020304" pitchFamily="18" charset="0"/>
                <a:ea typeface="Times New Roman" panose="02020603050405020304" pitchFamily="18" charset="0"/>
              </a:rPr>
              <a:t>Objetivos</a:t>
            </a:r>
            <a:r>
              <a:rPr lang="es-VE" dirty="0">
                <a:effectLst/>
                <a:latin typeface="Times New Roman" panose="02020603050405020304" pitchFamily="18" charset="0"/>
                <a:ea typeface="Times New Roman" panose="02020603050405020304" pitchFamily="18" charset="0"/>
              </a:rPr>
              <a:t>: Enseñar a los niños y jóvenes las normas de seguridad en Internet y concientizarlos sobre las formas en que los adultos pueden usar Internet para confundirlos, "engañarlos" y hacerles creer cosas que no son ciertas. El objetivo de esta lección no es enseñar todo sobre la seguridad en Internet, sino concentrarse en dos áreas específicas: 1) preservar la información personal, y 2) darse cuenta que no existe forma de saber verdaderamente quién está hablando contigo por Internet. Los objetivos específicos de aprendizaje son los siguientes: </a:t>
            </a:r>
            <a:r>
              <a:rPr lang="en-US" dirty="0">
                <a:effectLst/>
                <a:latin typeface="Times New Roman" panose="02020603050405020304" pitchFamily="18" charset="0"/>
                <a:ea typeface="Times New Roman" panose="02020603050405020304" pitchFamily="18" charset="0"/>
              </a:rPr>
              <a:t></a:t>
            </a:r>
            <a:r>
              <a:rPr lang="es-VE" dirty="0">
                <a:effectLst/>
                <a:latin typeface="Times New Roman" panose="02020603050405020304" pitchFamily="18" charset="0"/>
                <a:ea typeface="Times New Roman" panose="02020603050405020304" pitchFamily="18" charset="0"/>
              </a:rPr>
              <a:t> Los niños y jóvenes deben aprender cuándo deben proporcionar información personal a un adulto y cuándo deben preservar su privacidad. </a:t>
            </a:r>
            <a:endParaRPr lang="en-US"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s-VE" dirty="0">
                <a:effectLst/>
                <a:latin typeface="Times New Roman" panose="02020603050405020304" pitchFamily="18" charset="0"/>
                <a:ea typeface="Times New Roman" panose="02020603050405020304" pitchFamily="18" charset="0"/>
              </a:rPr>
              <a:t> Los niños y jóvenes no deben proporcionar información privada a personas que no conocen o no pueden ver, tal como personas que podrían contactarlos a través de Internet.</a:t>
            </a:r>
            <a:endParaRPr lang="en-US"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1391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D1498D-086E-0A0E-CD44-464A28F6C34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6483195-E744-75D3-C3E4-F4B0BEA5D2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Graphic 23" descr="Classroom outline">
            <a:extLst>
              <a:ext uri="{FF2B5EF4-FFF2-40B4-BE49-F238E27FC236}">
                <a16:creationId xmlns:a16="http://schemas.microsoft.com/office/drawing/2014/main" id="{DD9192E6-39AC-FD77-A987-164A848FD1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64988" y="1744515"/>
            <a:ext cx="3368969" cy="3368969"/>
          </a:xfrm>
          <a:prstGeom prst="rect">
            <a:avLst/>
          </a:prstGeom>
        </p:spPr>
      </p:pic>
      <p:sp>
        <p:nvSpPr>
          <p:cNvPr id="31" name="Freeform: Shape 30">
            <a:extLst>
              <a:ext uri="{FF2B5EF4-FFF2-40B4-BE49-F238E27FC236}">
                <a16:creationId xmlns:a16="http://schemas.microsoft.com/office/drawing/2014/main" id="{21A43DF8-F7A9-816E-99AD-53C5DE214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93F02EE5-6CA6-7CE4-CB1C-4A4C0542022D}"/>
              </a:ext>
            </a:extLst>
          </p:cNvPr>
          <p:cNvSpPr txBox="1"/>
          <p:nvPr/>
        </p:nvSpPr>
        <p:spPr>
          <a:xfrm>
            <a:off x="5622061" y="762538"/>
            <a:ext cx="5649349"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Reading</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Essays</a:t>
            </a:r>
          </a:p>
        </p:txBody>
      </p:sp>
      <p:sp>
        <p:nvSpPr>
          <p:cNvPr id="33" name="sketch line">
            <a:extLst>
              <a:ext uri="{FF2B5EF4-FFF2-40B4-BE49-F238E27FC236}">
                <a16:creationId xmlns:a16="http://schemas.microsoft.com/office/drawing/2014/main" id="{FB67DA03-5853-90BF-1A47-6C191279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716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C93CEC3-70F1-1475-A46D-ECE285D644EA}"/>
              </a:ext>
            </a:extLst>
          </p:cNvPr>
          <p:cNvSpPr/>
          <p:nvPr/>
        </p:nvSpPr>
        <p:spPr>
          <a:xfrm>
            <a:off x="-63374" y="-1267485"/>
            <a:ext cx="12348926" cy="3044058"/>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D884858-A7AF-59D4-1C08-9921E779AA34}"/>
              </a:ext>
            </a:extLst>
          </p:cNvPr>
          <p:cNvSpPr>
            <a:spLocks noGrp="1"/>
          </p:cNvSpPr>
          <p:nvPr>
            <p:ph type="title"/>
          </p:nvPr>
        </p:nvSpPr>
        <p:spPr>
          <a:xfrm>
            <a:off x="764516" y="127233"/>
            <a:ext cx="10515600" cy="1302703"/>
          </a:xfrm>
        </p:spPr>
        <p:txBody>
          <a:bodyPr>
            <a:normAutofit fontScale="90000"/>
          </a:bodyPr>
          <a:lstStyle/>
          <a:p>
            <a:pPr algn="ctr"/>
            <a:r>
              <a:rPr lang="en-US" b="1" dirty="0">
                <a:solidFill>
                  <a:schemeClr val="bg1"/>
                </a:solidFill>
                <a:latin typeface="Times New Roman" panose="02020603050405020304" pitchFamily="18" charset="0"/>
                <a:cs typeface="Times New Roman" panose="02020603050405020304" pitchFamily="18" charset="0"/>
              </a:rPr>
              <a:t>1) Essays for Confirmation Students</a:t>
            </a:r>
            <a:br>
              <a:rPr lang="en-US" dirty="0">
                <a:solidFill>
                  <a:schemeClr val="bg1"/>
                </a:solidFill>
                <a:latin typeface="Times New Roman" panose="02020603050405020304" pitchFamily="18" charset="0"/>
                <a:cs typeface="Times New Roman" panose="02020603050405020304" pitchFamily="18" charset="0"/>
              </a:rPr>
            </a:br>
            <a:r>
              <a:rPr lang="en-US" sz="3100" dirty="0">
                <a:solidFill>
                  <a:schemeClr val="bg1"/>
                </a:solidFill>
                <a:latin typeface="Times New Roman" panose="02020603050405020304" pitchFamily="18" charset="0"/>
                <a:cs typeface="Times New Roman" panose="02020603050405020304" pitchFamily="18" charset="0"/>
              </a:rPr>
              <a:t>middle-high school &amp; RCIA</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34BDFD-6E29-3E3A-AA16-2B446017CCF2}"/>
              </a:ext>
            </a:extLst>
          </p:cNvPr>
          <p:cNvSpPr>
            <a:spLocks noGrp="1"/>
          </p:cNvSpPr>
          <p:nvPr>
            <p:ph idx="1"/>
          </p:nvPr>
        </p:nvSpPr>
        <p:spPr>
          <a:xfrm>
            <a:off x="421898" y="1849893"/>
            <a:ext cx="11348203" cy="1439807"/>
          </a:xfrm>
        </p:spPr>
        <p:txBody>
          <a:bodyPr>
            <a:normAutofit/>
          </a:bodyPr>
          <a:lstStyle/>
          <a:p>
            <a:pPr marL="0" indent="0" algn="ctr">
              <a:buNone/>
            </a:pPr>
            <a:r>
              <a:rPr lang="en-US" sz="1800" dirty="0">
                <a:solidFill>
                  <a:srgbClr val="FF0000"/>
                </a:solidFill>
                <a:effectLst/>
                <a:latin typeface="Times New Roman" panose="02020603050405020304" pitchFamily="18" charset="0"/>
                <a:ea typeface="Times New Roman" panose="02020603050405020304" pitchFamily="18" charset="0"/>
              </a:rPr>
              <a:t>Everything will be submitted, through your Google Classroom</a:t>
            </a:r>
          </a:p>
          <a:p>
            <a:pPr marL="0" marR="0" lvl="0" indent="0" algn="ctr" fontAlgn="base">
              <a:spcBef>
                <a:spcPts val="0"/>
              </a:spcBef>
              <a:spcAft>
                <a:spcPts val="0"/>
              </a:spcAft>
              <a:buNone/>
              <a:tabLst>
                <a:tab pos="457200" algn="l"/>
              </a:tabLst>
            </a:pPr>
            <a:r>
              <a:rPr lang="en-US" sz="1800" b="1" dirty="0">
                <a:solidFill>
                  <a:srgbClr val="833C0B"/>
                </a:solidFill>
                <a:effectLst/>
                <a:highlight>
                  <a:srgbClr val="FFFFFF"/>
                </a:highlight>
                <a:latin typeface="Times New Roman" panose="02020603050405020304" pitchFamily="18" charset="0"/>
                <a:ea typeface="Times New Roman" panose="02020603050405020304" pitchFamily="18" charset="0"/>
              </a:rPr>
              <a:t>2</a:t>
            </a:r>
            <a:r>
              <a:rPr lang="en-US" b="1" dirty="0">
                <a:solidFill>
                  <a:srgbClr val="833C0B"/>
                </a:solidFill>
                <a:effectLst/>
                <a:highlight>
                  <a:srgbClr val="FFFFFF"/>
                </a:highlight>
                <a:latin typeface="Times New Roman" panose="02020603050405020304" pitchFamily="18" charset="0"/>
                <a:ea typeface="Times New Roman" panose="02020603050405020304" pitchFamily="18" charset="0"/>
              </a:rPr>
              <a:t> </a:t>
            </a:r>
            <a:r>
              <a:rPr lang="en-US" sz="1800" b="1" dirty="0">
                <a:solidFill>
                  <a:srgbClr val="833C0B"/>
                </a:solidFill>
                <a:effectLst/>
                <a:highlight>
                  <a:srgbClr val="FFFFFF"/>
                </a:highlight>
                <a:latin typeface="Times New Roman" panose="02020603050405020304" pitchFamily="18" charset="0"/>
                <a:ea typeface="Times New Roman" panose="02020603050405020304" pitchFamily="18" charset="0"/>
              </a:rPr>
              <a:t>documents SUBMITED BY THE STUDENT </a:t>
            </a:r>
            <a:br>
              <a:rPr lang="en-US" sz="1800" b="1" dirty="0">
                <a:solidFill>
                  <a:srgbClr val="833C0B"/>
                </a:solidFill>
                <a:effectLst/>
                <a:highlight>
                  <a:srgbClr val="FFFFFF"/>
                </a:highlight>
                <a:latin typeface="Times New Roman" panose="02020603050405020304" pitchFamily="18" charset="0"/>
                <a:ea typeface="Times New Roman" panose="02020603050405020304" pitchFamily="18" charset="0"/>
              </a:rPr>
            </a:br>
            <a:r>
              <a:rPr lang="en-US" sz="1800" b="1" dirty="0">
                <a:solidFill>
                  <a:srgbClr val="FF0000"/>
                </a:solidFill>
                <a:effectLst/>
                <a:highlight>
                  <a:srgbClr val="FFFFFF"/>
                </a:highlight>
                <a:latin typeface="Times New Roman" panose="02020603050405020304" pitchFamily="18" charset="0"/>
                <a:ea typeface="Times New Roman" panose="02020603050405020304" pitchFamily="18" charset="0"/>
              </a:rPr>
              <a:t>(Different Deadlines TBA via Google Classroom)</a:t>
            </a:r>
            <a:endParaRPr lang="en-US" sz="1800" dirty="0">
              <a:effectLst/>
              <a:highlight>
                <a:srgbClr val="FFFFFF"/>
              </a:highlight>
              <a:latin typeface="Times New Roman" panose="02020603050405020304" pitchFamily="18" charset="0"/>
              <a:ea typeface="Times New Roman" panose="02020603050405020304" pitchFamily="18" charset="0"/>
            </a:endParaRPr>
          </a:p>
          <a:p>
            <a:pPr marR="0" indent="0" algn="ctr" fontAlgn="base">
              <a:spcBef>
                <a:spcPts val="0"/>
              </a:spcBef>
              <a:spcAft>
                <a:spcPts val="0"/>
              </a:spcAft>
              <a:buNone/>
            </a:pPr>
            <a:r>
              <a:rPr lang="en-US" sz="1800" b="1" dirty="0">
                <a:solidFill>
                  <a:srgbClr val="833C0B"/>
                </a:solidFill>
                <a:effectLst/>
                <a:highlight>
                  <a:srgbClr val="FFFFFF"/>
                </a:highlight>
                <a:latin typeface="Times New Roman" panose="02020603050405020304" pitchFamily="18" charset="0"/>
                <a:ea typeface="Times New Roman" panose="02020603050405020304" pitchFamily="18" charset="0"/>
              </a:rPr>
              <a:t>(Sample: </a:t>
            </a:r>
            <a:r>
              <a:rPr lang="en-US" sz="1800" b="1" u="sng" dirty="0">
                <a:solidFill>
                  <a:srgbClr val="000000"/>
                </a:solidFill>
                <a:effectLst/>
                <a:highlight>
                  <a:srgbClr val="FFFFFF"/>
                </a:highlight>
                <a:latin typeface="Times New Roman" panose="02020603050405020304" pitchFamily="18" charset="0"/>
                <a:ea typeface="Times New Roman" panose="02020603050405020304" pitchFamily="18" charset="0"/>
                <a:hlinkClick r:id="rId2"/>
              </a:rPr>
              <a:t>https://bit.ly/3DzejVn</a:t>
            </a:r>
            <a:r>
              <a:rPr lang="en-US" sz="1800" b="1" dirty="0">
                <a:solidFill>
                  <a:srgbClr val="833C0B"/>
                </a:solidFill>
                <a:effectLst/>
                <a:highlight>
                  <a:srgbClr val="FFFFFF"/>
                </a:highlight>
                <a:latin typeface="Times New Roman" panose="02020603050405020304" pitchFamily="18" charset="0"/>
                <a:ea typeface="Times New Roman" panose="02020603050405020304" pitchFamily="18" charset="0"/>
              </a:rPr>
              <a:t>) </a:t>
            </a:r>
            <a:endParaRPr lang="en-US" sz="1800" b="1" dirty="0">
              <a:solidFill>
                <a:srgbClr val="833C0B"/>
              </a:solidFill>
              <a:highlight>
                <a:srgbClr val="FFFFFF"/>
              </a:highlight>
              <a:latin typeface="Times New Roman" panose="02020603050405020304" pitchFamily="18" charset="0"/>
              <a:ea typeface="Times New Roman" panose="02020603050405020304" pitchFamily="18" charset="0"/>
            </a:endParaRPr>
          </a:p>
          <a:p>
            <a:pPr marR="0" indent="0" algn="ctr" fontAlgn="base">
              <a:spcBef>
                <a:spcPts val="0"/>
              </a:spcBef>
              <a:spcAft>
                <a:spcPts val="0"/>
              </a:spcAft>
              <a:buNone/>
            </a:pP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A192AE5B-787F-E6EA-22BA-1176EDC1729E}"/>
              </a:ext>
            </a:extLst>
          </p:cNvPr>
          <p:cNvPicPr>
            <a:picLocks noChangeAspect="1"/>
          </p:cNvPicPr>
          <p:nvPr/>
        </p:nvPicPr>
        <p:blipFill>
          <a:blip r:embed="rId3"/>
          <a:stretch>
            <a:fillRect/>
          </a:stretch>
        </p:blipFill>
        <p:spPr>
          <a:xfrm>
            <a:off x="1382575" y="3568301"/>
            <a:ext cx="9426847" cy="2967062"/>
          </a:xfrm>
          <a:prstGeom prst="rect">
            <a:avLst/>
          </a:prstGeom>
        </p:spPr>
      </p:pic>
    </p:spTree>
    <p:extLst>
      <p:ext uri="{BB962C8B-B14F-4D97-AF65-F5344CB8AC3E}">
        <p14:creationId xmlns:p14="http://schemas.microsoft.com/office/powerpoint/2010/main" val="2811263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C59AC1C-A891-CB44-C46C-F7FD2B8C4E75}"/>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b="1" kern="1200" dirty="0">
                <a:solidFill>
                  <a:schemeClr val="accent2"/>
                </a:solidFill>
                <a:latin typeface="Times New Roman" panose="02020603050405020304" pitchFamily="18" charset="0"/>
                <a:cs typeface="Times New Roman" panose="02020603050405020304" pitchFamily="18" charset="0"/>
              </a:rPr>
              <a:t>2) The Saint Name </a:t>
            </a:r>
            <a:br>
              <a:rPr lang="en-US" sz="2600" b="1" kern="1200" dirty="0">
                <a:solidFill>
                  <a:schemeClr val="accent2"/>
                </a:solidFill>
                <a:latin typeface="Times New Roman" panose="02020603050405020304" pitchFamily="18" charset="0"/>
                <a:cs typeface="Times New Roman" panose="02020603050405020304" pitchFamily="18" charset="0"/>
              </a:rPr>
            </a:br>
            <a:r>
              <a:rPr lang="en-US" sz="2600" b="1" kern="1200" dirty="0">
                <a:solidFill>
                  <a:schemeClr val="accent2"/>
                </a:solidFill>
                <a:latin typeface="Times New Roman" panose="02020603050405020304" pitchFamily="18" charset="0"/>
                <a:cs typeface="Times New Roman" panose="02020603050405020304" pitchFamily="18" charset="0"/>
              </a:rPr>
              <a:t>Document the Candidates must SUBMIT it BY December 15th</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3A13225-9B4D-6E96-B758-2D03EB85A5F3}"/>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marL="114300" marR="0" lvl="0" indent="0" algn="l" defTabSz="914400" rtl="0" eaLnBrk="1" fontAlgn="auto" latinLnBrk="0" hangingPunct="1">
              <a:lnSpc>
                <a:spcPct val="90000"/>
              </a:lnSpc>
              <a:spcBef>
                <a:spcPts val="0"/>
              </a:spcBef>
              <a:spcAft>
                <a:spcPts val="600"/>
              </a:spcAft>
              <a:buClr>
                <a:srgbClr val="0000FF"/>
              </a:buClr>
              <a:buSzTx/>
              <a:buFontTx/>
              <a:buNone/>
              <a:tabLst/>
              <a:defRPr/>
            </a:pPr>
            <a:r>
              <a:rPr kumimoji="0" lang="en-US" sz="1100" b="1" i="0" u="none" strike="noStrike" kern="1200" cap="none" spc="0" normalizeH="0" baseline="0" noProof="0" dirty="0">
                <a:ln>
                  <a:noFill/>
                </a:ln>
                <a:solidFill>
                  <a:prstClr val="black"/>
                </a:solidFill>
                <a:effectLst/>
                <a:highlight>
                  <a:srgbClr val="FFFFFF"/>
                </a:highlight>
                <a:uLnTx/>
                <a:uFillTx/>
                <a:latin typeface="Aptos" panose="02110004020202020204"/>
                <a:ea typeface="+mn-ea"/>
                <a:cs typeface="+mn-cs"/>
              </a:rPr>
              <a:t>Purpose of this assignment:</a:t>
            </a:r>
            <a:r>
              <a:rPr kumimoji="0" lang="en-US" sz="1100" b="0" i="0" u="none" strike="noStrike" kern="1200" cap="none" spc="0" normalizeH="0" baseline="0" noProof="0" dirty="0">
                <a:ln>
                  <a:noFill/>
                </a:ln>
                <a:solidFill>
                  <a:prstClr val="black"/>
                </a:solidFill>
                <a:effectLst/>
                <a:highlight>
                  <a:srgbClr val="FFFFFF"/>
                </a:highlight>
                <a:uLnTx/>
                <a:uFillTx/>
                <a:latin typeface="Aptos" panose="02110004020202020204"/>
                <a:ea typeface="+mn-ea"/>
                <a:cs typeface="+mn-cs"/>
              </a:rPr>
              <a:t> </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solidFill>
                <a:effectLst/>
                <a:highlight>
                  <a:srgbClr val="FFFFFF"/>
                </a:highlight>
                <a:uLnTx/>
                <a:uFillTx/>
                <a:latin typeface="Aptos" panose="02110004020202020204"/>
                <a:ea typeface="+mn-ea"/>
                <a:cs typeface="+mn-cs"/>
              </a:rPr>
              <a:t>When deciding on a Confirmation name, the goal is to choose the name of a saint you admire, can relate to, or aspire to be like. This saint will be bonded to you spiritually and will be your role model in life. They can be the one you turn to for guidance and protection during life’s challenges. Throughout the Bible, there are many examples of people taking on new names, dating back to the Old Testament. God changed the names of many to reflect the special roles they’d play throughout the history of the Church. For example, God changed Abram’s name to Abraham meaning, “father to a host of nations.” This name change signified that God was making a covenant with Abraham that would make him the first of God’s people on earth. Simon’s name was changed to Peter, meaning “rock” and refers to Peter becoming the first pope: “And upon this rock I will build my church” (Matthew 16:17-18)</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
                <a:srgbClr val="0000FF"/>
              </a:buClr>
              <a:buSzTx/>
              <a:buFontTx/>
              <a:buNone/>
              <a:tabLst/>
              <a:defRPr/>
            </a:pPr>
            <a:r>
              <a:rPr kumimoji="0" lang="en-US" sz="1100" b="1" i="0" u="none" strike="noStrike" kern="1200" cap="none" spc="0" normalizeH="0" baseline="0" noProof="0" dirty="0">
                <a:ln>
                  <a:noFill/>
                </a:ln>
                <a:solidFill>
                  <a:prstClr val="black"/>
                </a:solidFill>
                <a:effectLst/>
                <a:highlight>
                  <a:srgbClr val="FFFFFF"/>
                </a:highlight>
                <a:uLnTx/>
                <a:uFillTx/>
                <a:latin typeface="Aptos" panose="02110004020202020204"/>
                <a:ea typeface="+mn-ea"/>
                <a:cs typeface="+mn-cs"/>
              </a:rPr>
              <a:t> How to choose a Confirmation Saint?</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37160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Boys must choose a Male saint</a:t>
            </a:r>
          </a:p>
          <a:p>
            <a:pPr marL="137160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Girls must choose a Female saint </a:t>
            </a:r>
          </a:p>
          <a:p>
            <a:pPr marL="137160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You may search for your saint name at: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www.catholic.org/saints/</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religious painting of people&#10;&#10;AI-generated content may be incorrect.">
            <a:extLst>
              <a:ext uri="{FF2B5EF4-FFF2-40B4-BE49-F238E27FC236}">
                <a16:creationId xmlns:a16="http://schemas.microsoft.com/office/drawing/2014/main" id="{62C623B6-6A04-2CE1-9F62-9B0D79282788}"/>
              </a:ext>
            </a:extLst>
          </p:cNvPr>
          <p:cNvPicPr>
            <a:picLocks noChangeAspect="1"/>
          </p:cNvPicPr>
          <p:nvPr/>
        </p:nvPicPr>
        <p:blipFill>
          <a:blip r:embed="rId3"/>
          <a:stretch>
            <a:fillRect/>
          </a:stretch>
        </p:blipFill>
        <p:spPr>
          <a:xfrm>
            <a:off x="5911532" y="2776980"/>
            <a:ext cx="5150277" cy="3128793"/>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2475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90BF88D-A376-5EA7-8543-1AB8E0806FC5}"/>
              </a:ext>
            </a:extLst>
          </p:cNvPr>
          <p:cNvSpPr>
            <a:spLocks noGrp="1"/>
          </p:cNvSpPr>
          <p:nvPr>
            <p:ph type="title"/>
          </p:nvPr>
        </p:nvSpPr>
        <p:spPr>
          <a:xfrm>
            <a:off x="0" y="320118"/>
            <a:ext cx="6660682" cy="800533"/>
          </a:xfrm>
        </p:spPr>
        <p:txBody>
          <a:bodyPr>
            <a:normAutofit fontScale="90000"/>
          </a:bodyPr>
          <a:lstStyle/>
          <a:p>
            <a:pPr algn="ctr"/>
            <a:r>
              <a:rPr lang="en-US" sz="6000" dirty="0"/>
              <a:t>Google Classroom</a:t>
            </a:r>
          </a:p>
        </p:txBody>
      </p:sp>
      <p:sp>
        <p:nvSpPr>
          <p:cNvPr id="3" name="Content Placeholder 2">
            <a:extLst>
              <a:ext uri="{FF2B5EF4-FFF2-40B4-BE49-F238E27FC236}">
                <a16:creationId xmlns:a16="http://schemas.microsoft.com/office/drawing/2014/main" id="{1AE4CAC7-E820-5C19-2BA5-BBE77DBC41BB}"/>
              </a:ext>
            </a:extLst>
          </p:cNvPr>
          <p:cNvSpPr>
            <a:spLocks noGrp="1"/>
          </p:cNvSpPr>
          <p:nvPr>
            <p:ph idx="1"/>
          </p:nvPr>
        </p:nvSpPr>
        <p:spPr>
          <a:xfrm>
            <a:off x="392366" y="1440769"/>
            <a:ext cx="5305869" cy="4371949"/>
          </a:xfrm>
        </p:spPr>
        <p:txBody>
          <a:bodyPr>
            <a:normAutofit fontScale="92500" lnSpcReduction="10000"/>
          </a:bodyPr>
          <a:lstStyle/>
          <a:p>
            <a:pPr marL="0" marR="0" indent="400050" fontAlgn="base">
              <a:lnSpc>
                <a:spcPct val="100000"/>
              </a:lnSpc>
              <a:spcBef>
                <a:spcPts val="0"/>
              </a:spcBef>
              <a:spcAft>
                <a:spcPts val="0"/>
              </a:spcAft>
            </a:pPr>
            <a:r>
              <a:rPr lang="en-US" sz="1600" dirty="0">
                <a:effectLst/>
                <a:highlight>
                  <a:srgbClr val="FFFFFF"/>
                </a:highlight>
                <a:latin typeface="Times New Roman" panose="02020603050405020304" pitchFamily="18" charset="0"/>
                <a:ea typeface="Times New Roman" panose="02020603050405020304" pitchFamily="18" charset="0"/>
              </a:rPr>
              <a:t>We will use the Google Classroom as a method of communication. Please log to your Google Classroom account every Friday or Saturday to see any news</a:t>
            </a:r>
          </a:p>
          <a:p>
            <a:pPr marL="0" marR="0" indent="400050" fontAlgn="base">
              <a:lnSpc>
                <a:spcPct val="100000"/>
              </a:lnSpc>
              <a:spcBef>
                <a:spcPts val="0"/>
              </a:spcBef>
              <a:spcAft>
                <a:spcPts val="0"/>
              </a:spcAft>
            </a:pPr>
            <a:r>
              <a:rPr lang="es-ES" sz="1600" dirty="0">
                <a:effectLst/>
                <a:highlight>
                  <a:srgbClr val="FFFFFF"/>
                </a:highlight>
                <a:latin typeface="Times New Roman" panose="02020603050405020304" pitchFamily="18" charset="0"/>
                <a:ea typeface="Times New Roman" panose="02020603050405020304" pitchFamily="18" charset="0"/>
              </a:rPr>
              <a:t>Usaremos Google Classroom como </a:t>
            </a:r>
            <a:r>
              <a:rPr lang="es-ES" sz="1600" dirty="0" err="1">
                <a:effectLst/>
                <a:highlight>
                  <a:srgbClr val="FFFFFF"/>
                </a:highlight>
                <a:latin typeface="Times New Roman" panose="02020603050405020304" pitchFamily="18" charset="0"/>
                <a:ea typeface="Times New Roman" panose="02020603050405020304" pitchFamily="18" charset="0"/>
              </a:rPr>
              <a:t>metodo</a:t>
            </a:r>
            <a:r>
              <a:rPr lang="es-ES" sz="1600" dirty="0">
                <a:effectLst/>
                <a:highlight>
                  <a:srgbClr val="FFFFFF"/>
                </a:highlight>
                <a:latin typeface="Times New Roman" panose="02020603050405020304" pitchFamily="18" charset="0"/>
                <a:ea typeface="Times New Roman" panose="02020603050405020304" pitchFamily="18" charset="0"/>
              </a:rPr>
              <a:t> de </a:t>
            </a:r>
            <a:r>
              <a:rPr lang="es-ES" sz="1600" dirty="0" err="1">
                <a:effectLst/>
                <a:highlight>
                  <a:srgbClr val="FFFFFF"/>
                </a:highlight>
                <a:latin typeface="Times New Roman" panose="02020603050405020304" pitchFamily="18" charset="0"/>
                <a:ea typeface="Times New Roman" panose="02020603050405020304" pitchFamily="18" charset="0"/>
              </a:rPr>
              <a:t>comunicacion</a:t>
            </a:r>
            <a:r>
              <a:rPr lang="es-ES" sz="1600" dirty="0">
                <a:effectLst/>
                <a:highlight>
                  <a:srgbClr val="FFFFFF"/>
                </a:highlight>
                <a:latin typeface="Times New Roman" panose="02020603050405020304" pitchFamily="18" charset="0"/>
                <a:ea typeface="Times New Roman" panose="02020603050405020304" pitchFamily="18" charset="0"/>
              </a:rPr>
              <a:t>. Por favor visiten su cuenta de Google Classroom todos los Viernes o </a:t>
            </a:r>
            <a:r>
              <a:rPr lang="es-ES" sz="1600" dirty="0" err="1">
                <a:effectLst/>
                <a:highlight>
                  <a:srgbClr val="FFFFFF"/>
                </a:highlight>
                <a:latin typeface="Times New Roman" panose="02020603050405020304" pitchFamily="18" charset="0"/>
                <a:ea typeface="Times New Roman" panose="02020603050405020304" pitchFamily="18" charset="0"/>
              </a:rPr>
              <a:t>Sabados</a:t>
            </a:r>
            <a:r>
              <a:rPr lang="es-ES" sz="1600" dirty="0">
                <a:effectLst/>
                <a:highlight>
                  <a:srgbClr val="FFFFFF"/>
                </a:highlight>
                <a:latin typeface="Times New Roman" panose="02020603050405020304" pitchFamily="18" charset="0"/>
                <a:ea typeface="Times New Roman" panose="02020603050405020304" pitchFamily="18" charset="0"/>
              </a:rPr>
              <a:t> para ver si hay alguna noticia</a:t>
            </a:r>
          </a:p>
          <a:p>
            <a:pPr marL="0" marR="0" indent="0" fontAlgn="base">
              <a:lnSpc>
                <a:spcPct val="100000"/>
              </a:lnSpc>
              <a:spcBef>
                <a:spcPts val="0"/>
              </a:spcBef>
              <a:spcAft>
                <a:spcPts val="0"/>
              </a:spcAft>
              <a:buNone/>
            </a:pPr>
            <a:endParaRPr lang="en-US" sz="1600" dirty="0">
              <a:effectLst/>
              <a:highlight>
                <a:srgbClr val="FFFFFF"/>
              </a:highlight>
              <a:latin typeface="Times New Roman" panose="02020603050405020304" pitchFamily="18" charset="0"/>
              <a:ea typeface="Times New Roman" panose="02020603050405020304" pitchFamily="18" charset="0"/>
            </a:endParaRPr>
          </a:p>
          <a:p>
            <a:pPr marL="0" marR="0" indent="0">
              <a:lnSpc>
                <a:spcPct val="100000"/>
              </a:lnSpc>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GOOGLE CLASSROOM</a:t>
            </a:r>
          </a:p>
          <a:p>
            <a:pPr marL="0" marR="0" indent="0">
              <a:lnSpc>
                <a:spcPct val="100000"/>
              </a:lnSpc>
              <a:spcBef>
                <a:spcPts val="0"/>
              </a:spcBef>
              <a:spcAft>
                <a:spcPts val="0"/>
              </a:spcAft>
              <a:buNone/>
            </a:pPr>
            <a:endParaRPr lang="en-US" sz="1600" dirty="0">
              <a:effectLst/>
              <a:latin typeface="Times New Roman" panose="02020603050405020304" pitchFamily="18" charset="0"/>
              <a:ea typeface="Times New Roman" panose="02020603050405020304" pitchFamily="18" charset="0"/>
            </a:endParaRPr>
          </a:p>
          <a:p>
            <a:pPr marL="342900" marR="0" lvl="0" indent="-342900">
              <a:lnSpc>
                <a:spcPct val="100000"/>
              </a:lnSpc>
              <a:spcBef>
                <a:spcPts val="0"/>
              </a:spcBef>
              <a:spcAft>
                <a:spcPts val="0"/>
              </a:spcAft>
              <a:buFont typeface="+mj-lt"/>
              <a:buAutoNum type="arabicParenR"/>
            </a:pPr>
            <a:r>
              <a:rPr lang="es-ES" sz="1600" u="none" strike="noStrike" dirty="0" err="1">
                <a:effectLst/>
                <a:latin typeface="Arial" panose="020B0604020202020204" pitchFamily="34" charset="0"/>
                <a:ea typeface="Times New Roman" panose="02020603050405020304" pitchFamily="18" charset="0"/>
              </a:rPr>
              <a:t>Login</a:t>
            </a:r>
            <a:r>
              <a:rPr lang="es-ES" sz="1600" u="none" strike="noStrike" dirty="0">
                <a:effectLst/>
                <a:latin typeface="Arial" panose="020B0604020202020204" pitchFamily="34" charset="0"/>
                <a:ea typeface="Times New Roman" panose="02020603050405020304" pitchFamily="18" charset="0"/>
              </a:rPr>
              <a:t> </a:t>
            </a:r>
            <a:r>
              <a:rPr lang="es-ES" sz="1600" u="none" strike="noStrike" dirty="0" err="1">
                <a:effectLst/>
                <a:latin typeface="Arial" panose="020B0604020202020204" pitchFamily="34" charset="0"/>
                <a:ea typeface="Times New Roman" panose="02020603050405020304" pitchFamily="18" charset="0"/>
              </a:rPr>
              <a:t>with</a:t>
            </a:r>
            <a:r>
              <a:rPr lang="es-ES" sz="1600" u="none" strike="noStrike" dirty="0">
                <a:effectLst/>
                <a:latin typeface="Arial" panose="020B0604020202020204" pitchFamily="34" charset="0"/>
                <a:ea typeface="Times New Roman" panose="02020603050405020304" pitchFamily="18" charset="0"/>
              </a:rPr>
              <a:t> your </a:t>
            </a:r>
            <a:r>
              <a:rPr lang="es-ES" sz="1600" u="none" strike="noStrike" dirty="0" err="1">
                <a:effectLst/>
                <a:latin typeface="Arial" panose="020B0604020202020204" pitchFamily="34" charset="0"/>
                <a:ea typeface="Times New Roman" panose="02020603050405020304" pitchFamily="18" charset="0"/>
              </a:rPr>
              <a:t>parish</a:t>
            </a:r>
            <a:r>
              <a:rPr lang="es-ES" sz="1600" u="none" strike="noStrike" dirty="0">
                <a:effectLst/>
                <a:latin typeface="Arial" panose="020B0604020202020204" pitchFamily="34" charset="0"/>
                <a:ea typeface="Times New Roman" panose="02020603050405020304" pitchFamily="18" charset="0"/>
              </a:rPr>
              <a:t> email / Haga </a:t>
            </a:r>
            <a:r>
              <a:rPr lang="es-ES" sz="1600" u="none" strike="noStrike" dirty="0" err="1">
                <a:effectLst/>
                <a:latin typeface="Arial" panose="020B0604020202020204" pitchFamily="34" charset="0"/>
                <a:ea typeface="Times New Roman" panose="02020603050405020304" pitchFamily="18" charset="0"/>
              </a:rPr>
              <a:t>login</a:t>
            </a:r>
            <a:r>
              <a:rPr lang="es-ES" sz="1600" u="none" strike="noStrike" dirty="0">
                <a:effectLst/>
                <a:latin typeface="Arial" panose="020B0604020202020204" pitchFamily="34" charset="0"/>
                <a:ea typeface="Times New Roman" panose="02020603050405020304" pitchFamily="18" charset="0"/>
              </a:rPr>
              <a:t> con el e-mail de la parroquia</a:t>
            </a:r>
            <a:endParaRPr lang="en-US" sz="1600" u="none" strike="noStrike" dirty="0">
              <a:effectLst/>
              <a:latin typeface="Times New Roman" panose="02020603050405020304" pitchFamily="18" charset="0"/>
              <a:ea typeface="Times New Roman" panose="02020603050405020304" pitchFamily="18" charset="0"/>
            </a:endParaRPr>
          </a:p>
          <a:p>
            <a:pPr marL="914400" marR="0">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rPr>
              <a:t>a.       Username: </a:t>
            </a:r>
            <a:r>
              <a:rPr lang="en-US" sz="1600" u="sng" dirty="0">
                <a:effectLst/>
                <a:latin typeface="Arial" panose="020B0604020202020204" pitchFamily="34" charset="0"/>
                <a:ea typeface="Times New Roman" panose="02020603050405020304" pitchFamily="18" charset="0"/>
                <a:hlinkClick r:id="rId2"/>
              </a:rPr>
              <a:t>name.lastname@guadalupedoral.org</a:t>
            </a:r>
            <a:endParaRPr lang="en-US" sz="1600" dirty="0">
              <a:effectLst/>
              <a:latin typeface="Times New Roman" panose="02020603050405020304" pitchFamily="18" charset="0"/>
              <a:ea typeface="Times New Roman" panose="02020603050405020304" pitchFamily="18" charset="0"/>
            </a:endParaRPr>
          </a:p>
          <a:p>
            <a:pPr marL="914400" marR="0">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rPr>
              <a:t>b.       Password: ****** (the one you selected – </a:t>
            </a:r>
            <a:r>
              <a:rPr lang="en-US" sz="1600" dirty="0" err="1">
                <a:effectLst/>
                <a:latin typeface="Arial" panose="020B0604020202020204" pitchFamily="34" charset="0"/>
                <a:ea typeface="Times New Roman" panose="02020603050405020304" pitchFamily="18" charset="0"/>
              </a:rPr>
              <a:t>el</a:t>
            </a:r>
            <a:r>
              <a:rPr lang="en-US" sz="1600" dirty="0">
                <a:effectLst/>
                <a:latin typeface="Arial" panose="020B0604020202020204" pitchFamily="34" charset="0"/>
                <a:ea typeface="Times New Roman" panose="02020603050405020304" pitchFamily="18" charset="0"/>
              </a:rPr>
              <a:t> que </a:t>
            </a:r>
            <a:r>
              <a:rPr lang="en-US" sz="1600" dirty="0" err="1">
                <a:effectLst/>
                <a:latin typeface="Arial" panose="020B0604020202020204" pitchFamily="34" charset="0"/>
                <a:ea typeface="Times New Roman" panose="02020603050405020304" pitchFamily="18" charset="0"/>
              </a:rPr>
              <a:t>uds</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seleccionaron</a:t>
            </a:r>
            <a:r>
              <a:rPr lang="en-US" sz="1600" dirty="0">
                <a:effectLst/>
                <a:latin typeface="Arial" panose="020B0604020202020204" pitchFamily="34"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914400" marR="0">
              <a:lnSpc>
                <a:spcPct val="100000"/>
              </a:lnSpc>
              <a:spcBef>
                <a:spcPts val="0"/>
              </a:spcBef>
              <a:spcAft>
                <a:spcPts val="0"/>
              </a:spcAft>
            </a:pPr>
            <a:r>
              <a:rPr lang="en-US" sz="1600" dirty="0">
                <a:effectLst/>
                <a:latin typeface="Times New Roman" panose="02020603050405020304" pitchFamily="18" charset="0"/>
                <a:ea typeface="Times New Roman" panose="02020603050405020304" pitchFamily="18" charset="0"/>
              </a:rPr>
              <a:t> </a:t>
            </a:r>
          </a:p>
          <a:p>
            <a:pPr marL="342900" marR="0" lvl="0" indent="-342900">
              <a:lnSpc>
                <a:spcPct val="100000"/>
              </a:lnSpc>
              <a:spcBef>
                <a:spcPts val="0"/>
              </a:spcBef>
              <a:spcAft>
                <a:spcPts val="0"/>
              </a:spcAft>
              <a:buFont typeface="+mj-lt"/>
              <a:buAutoNum type="alphaLcPeriod"/>
            </a:pPr>
            <a:r>
              <a:rPr lang="en-US" sz="1600" dirty="0">
                <a:effectLst/>
                <a:latin typeface="Arial" panose="020B0604020202020204" pitchFamily="34" charset="0"/>
                <a:ea typeface="Times New Roman" panose="02020603050405020304" pitchFamily="18" charset="0"/>
              </a:rPr>
              <a:t>The email account and the google classroom account have the same password / El Email de la </a:t>
            </a:r>
            <a:r>
              <a:rPr lang="en-US" sz="1600" dirty="0" err="1">
                <a:effectLst/>
                <a:latin typeface="Arial" panose="020B0604020202020204" pitchFamily="34" charset="0"/>
                <a:ea typeface="Times New Roman" panose="02020603050405020304" pitchFamily="18" charset="0"/>
              </a:rPr>
              <a:t>parroquia</a:t>
            </a:r>
            <a:r>
              <a:rPr lang="en-US" sz="1600" dirty="0">
                <a:effectLst/>
                <a:latin typeface="Arial" panose="020B0604020202020204" pitchFamily="34" charset="0"/>
                <a:ea typeface="Times New Roman" panose="02020603050405020304" pitchFamily="18" charset="0"/>
              </a:rPr>
              <a:t> y </a:t>
            </a:r>
            <a:r>
              <a:rPr lang="en-US" sz="1600" dirty="0" err="1">
                <a:effectLst/>
                <a:latin typeface="Arial" panose="020B0604020202020204" pitchFamily="34" charset="0"/>
                <a:ea typeface="Times New Roman" panose="02020603050405020304" pitchFamily="18" charset="0"/>
              </a:rPr>
              <a:t>el</a:t>
            </a:r>
            <a:r>
              <a:rPr lang="en-US" sz="1600" dirty="0">
                <a:effectLst/>
                <a:latin typeface="Arial" panose="020B0604020202020204" pitchFamily="34" charset="0"/>
                <a:ea typeface="Times New Roman" panose="02020603050405020304" pitchFamily="18" charset="0"/>
              </a:rPr>
              <a:t> google classroom </a:t>
            </a:r>
            <a:r>
              <a:rPr lang="en-US" sz="1600" dirty="0" err="1">
                <a:effectLst/>
                <a:latin typeface="Arial" panose="020B0604020202020204" pitchFamily="34" charset="0"/>
                <a:ea typeface="Times New Roman" panose="02020603050405020304" pitchFamily="18" charset="0"/>
              </a:rPr>
              <a:t>tiene</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el</a:t>
            </a:r>
            <a:r>
              <a:rPr lang="en-US" sz="1600" dirty="0">
                <a:effectLst/>
                <a:latin typeface="Arial" panose="020B0604020202020204" pitchFamily="34" charset="0"/>
                <a:ea typeface="Times New Roman" panose="02020603050405020304" pitchFamily="18" charset="0"/>
              </a:rPr>
              <a:t> </a:t>
            </a:r>
            <a:r>
              <a:rPr lang="en-US" sz="1600" dirty="0" err="1">
                <a:effectLst/>
                <a:latin typeface="Arial" panose="020B0604020202020204" pitchFamily="34" charset="0"/>
                <a:ea typeface="Times New Roman" panose="02020603050405020304" pitchFamily="18" charset="0"/>
              </a:rPr>
              <a:t>mismo</a:t>
            </a:r>
            <a:r>
              <a:rPr lang="en-US" sz="1600" dirty="0">
                <a:effectLst/>
                <a:latin typeface="Arial" panose="020B0604020202020204" pitchFamily="34" charset="0"/>
                <a:ea typeface="Times New Roman" panose="02020603050405020304" pitchFamily="18" charset="0"/>
              </a:rPr>
              <a:t> password</a:t>
            </a:r>
            <a:endParaRPr lang="en-US" sz="1600" dirty="0">
              <a:effectLst/>
              <a:latin typeface="Times New Roman" panose="02020603050405020304" pitchFamily="18" charset="0"/>
              <a:ea typeface="Times New Roman" panose="02020603050405020304" pitchFamily="18" charset="0"/>
            </a:endParaRPr>
          </a:p>
          <a:p>
            <a:pPr marL="0" indent="0">
              <a:lnSpc>
                <a:spcPct val="100000"/>
              </a:lnSpc>
              <a:buNone/>
            </a:pPr>
            <a:endParaRPr lang="en-US" sz="1100" dirty="0"/>
          </a:p>
        </p:txBody>
      </p:sp>
      <p:sp>
        <p:nvSpPr>
          <p:cNvPr id="6" name="TextBox 5">
            <a:extLst>
              <a:ext uri="{FF2B5EF4-FFF2-40B4-BE49-F238E27FC236}">
                <a16:creationId xmlns:a16="http://schemas.microsoft.com/office/drawing/2014/main" id="{3AAAC9BC-C41C-35CB-8516-3FB362870865}"/>
              </a:ext>
            </a:extLst>
          </p:cNvPr>
          <p:cNvSpPr txBox="1"/>
          <p:nvPr/>
        </p:nvSpPr>
        <p:spPr>
          <a:xfrm>
            <a:off x="470780" y="5812718"/>
            <a:ext cx="117212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hlinkClick r:id="rId3"/>
              </a:rPr>
              <a:t>https://classroom.google.com/u/0/h</a:t>
            </a:r>
            <a:endParaRPr kumimoji="0" lang="en-US" sz="32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75352CDB-A9F9-7705-7296-C0DD3E2E4CA2}"/>
              </a:ext>
            </a:extLst>
          </p:cNvPr>
          <p:cNvPicPr>
            <a:picLocks noChangeAspect="1"/>
          </p:cNvPicPr>
          <p:nvPr/>
        </p:nvPicPr>
        <p:blipFill>
          <a:blip r:embed="rId4"/>
          <a:stretch>
            <a:fillRect/>
          </a:stretch>
        </p:blipFill>
        <p:spPr>
          <a:xfrm>
            <a:off x="6493767" y="244749"/>
            <a:ext cx="5584726" cy="3658252"/>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F222C45D-E171-FC86-985D-BA440A93E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7789" y="3271116"/>
            <a:ext cx="1745618" cy="2066016"/>
          </a:xfrm>
          <a:prstGeom prst="rect">
            <a:avLst/>
          </a:prstGeom>
        </p:spPr>
      </p:pic>
      <p:pic>
        <p:nvPicPr>
          <p:cNvPr id="10" name="Picture 9" descr="A screenshot of a phone&#10;&#10;AI-generated content may be incorrect.">
            <a:extLst>
              <a:ext uri="{FF2B5EF4-FFF2-40B4-BE49-F238E27FC236}">
                <a16:creationId xmlns:a16="http://schemas.microsoft.com/office/drawing/2014/main" id="{55D727EF-E5B7-23A3-CBB9-1E42D147C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130" y="3281188"/>
            <a:ext cx="1659510" cy="2001017"/>
          </a:xfrm>
          <a:prstGeom prst="rect">
            <a:avLst/>
          </a:prstGeom>
        </p:spPr>
      </p:pic>
    </p:spTree>
    <p:extLst>
      <p:ext uri="{BB962C8B-B14F-4D97-AF65-F5344CB8AC3E}">
        <p14:creationId xmlns:p14="http://schemas.microsoft.com/office/powerpoint/2010/main" val="3660422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934517-192D-6A9A-58AA-5F74A500B4FC}"/>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EB56677-7DD1-452F-BD54-85DC80B27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Graphic 23" descr="Contract with solid fill">
            <a:extLst>
              <a:ext uri="{FF2B5EF4-FFF2-40B4-BE49-F238E27FC236}">
                <a16:creationId xmlns:a16="http://schemas.microsoft.com/office/drawing/2014/main" id="{532E477E-79E9-76CD-5CDD-867A79BAD36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64988" y="1744515"/>
            <a:ext cx="3368969" cy="3368969"/>
          </a:xfrm>
          <a:prstGeom prst="rect">
            <a:avLst/>
          </a:prstGeom>
        </p:spPr>
      </p:pic>
      <p:sp>
        <p:nvSpPr>
          <p:cNvPr id="31" name="Freeform: Shape 30">
            <a:extLst>
              <a:ext uri="{FF2B5EF4-FFF2-40B4-BE49-F238E27FC236}">
                <a16:creationId xmlns:a16="http://schemas.microsoft.com/office/drawing/2014/main" id="{6D928B79-1692-4A16-105E-5811CAA6A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A9992477-7232-1CF4-AAE1-AEAE44ECB6BE}"/>
              </a:ext>
            </a:extLst>
          </p:cNvPr>
          <p:cNvSpPr txBox="1"/>
          <p:nvPr/>
        </p:nvSpPr>
        <p:spPr>
          <a:xfrm>
            <a:off x="5622061" y="762538"/>
            <a:ext cx="5649349" cy="3199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3) Sponsor Requirements</a:t>
            </a:r>
          </a:p>
        </p:txBody>
      </p:sp>
      <p:sp>
        <p:nvSpPr>
          <p:cNvPr id="33" name="sketch line">
            <a:extLst>
              <a:ext uri="{FF2B5EF4-FFF2-40B4-BE49-F238E27FC236}">
                <a16:creationId xmlns:a16="http://schemas.microsoft.com/office/drawing/2014/main" id="{859DC351-43EA-76F7-BBC8-A0E79111E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DBB1213-839F-8FF5-B807-CE01EBBA32C1}"/>
              </a:ext>
            </a:extLst>
          </p:cNvPr>
          <p:cNvSpPr txBox="1"/>
          <p:nvPr/>
        </p:nvSpPr>
        <p:spPr>
          <a:xfrm>
            <a:off x="5622061" y="3359374"/>
            <a:ext cx="5987530" cy="22378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Requisitos</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de los Padrinos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603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BFB0-7A83-39C0-96D1-591BF5F8896F}"/>
              </a:ext>
            </a:extLst>
          </p:cNvPr>
          <p:cNvSpPr>
            <a:spLocks noGrp="1"/>
          </p:cNvSpPr>
          <p:nvPr>
            <p:ph type="title"/>
          </p:nvPr>
        </p:nvSpPr>
        <p:spPr>
          <a:xfrm>
            <a:off x="289560" y="317938"/>
            <a:ext cx="5971147" cy="1134151"/>
          </a:xfrm>
        </p:spPr>
        <p:txBody>
          <a:bodyPr>
            <a:normAutofit fontScale="90000"/>
          </a:bodyPr>
          <a:lstStyle/>
          <a:p>
            <a:pPr algn="ctr"/>
            <a:r>
              <a:rPr lang="en-US" b="1" dirty="0">
                <a:solidFill>
                  <a:schemeClr val="tx2">
                    <a:lumMod val="50000"/>
                    <a:lumOff val="50000"/>
                  </a:schemeClr>
                </a:solidFill>
                <a:latin typeface="Times New Roman" panose="02020603050405020304" pitchFamily="18" charset="0"/>
                <a:cs typeface="Times New Roman" panose="02020603050405020304" pitchFamily="18" charset="0"/>
              </a:rPr>
              <a:t>The Sponsor Letter</a:t>
            </a:r>
            <a:br>
              <a:rPr lang="en-US" b="1" dirty="0">
                <a:solidFill>
                  <a:schemeClr val="tx2">
                    <a:lumMod val="50000"/>
                    <a:lumOff val="50000"/>
                  </a:schemeClr>
                </a:solidFill>
                <a:latin typeface="Times New Roman" panose="02020603050405020304" pitchFamily="18" charset="0"/>
                <a:cs typeface="Times New Roman" panose="02020603050405020304" pitchFamily="18" charset="0"/>
              </a:rPr>
            </a:br>
            <a:r>
              <a:rPr lang="en-US" sz="2800" b="1" dirty="0">
                <a:solidFill>
                  <a:schemeClr val="tx2">
                    <a:lumMod val="50000"/>
                    <a:lumOff val="50000"/>
                  </a:schemeClr>
                </a:solidFill>
                <a:latin typeface="Times New Roman" panose="02020603050405020304" pitchFamily="18" charset="0"/>
                <a:cs typeface="Times New Roman" panose="02020603050405020304" pitchFamily="18" charset="0"/>
              </a:rPr>
              <a:t>Documents the SPONSORS must SUBMIT BY December 12th</a:t>
            </a:r>
          </a:p>
        </p:txBody>
      </p:sp>
      <p:sp>
        <p:nvSpPr>
          <p:cNvPr id="5" name="TextBox 4">
            <a:extLst>
              <a:ext uri="{FF2B5EF4-FFF2-40B4-BE49-F238E27FC236}">
                <a16:creationId xmlns:a16="http://schemas.microsoft.com/office/drawing/2014/main" id="{E53A45E7-D84D-4019-7F40-564BE3848BD5}"/>
              </a:ext>
            </a:extLst>
          </p:cNvPr>
          <p:cNvSpPr txBox="1"/>
          <p:nvPr/>
        </p:nvSpPr>
        <p:spPr>
          <a:xfrm>
            <a:off x="0" y="1825624"/>
            <a:ext cx="6128235" cy="477053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If you want to send the link to the sponsor or if you misplace the forms, please download the forms from the following link</a:t>
            </a:r>
            <a:endParaRPr kumimoji="0" lang="en-US"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4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Si </a:t>
            </a:r>
            <a:r>
              <a:rPr kumimoji="0" lang="es-VE" sz="1400" b="0" i="0" u="none" strike="noStrike" kern="1200" cap="none" spc="0" normalizeH="0" baseline="0" noProof="0" dirty="0" err="1">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ud.</a:t>
            </a:r>
            <a:r>
              <a:rPr kumimoji="0" lang="es-VE" sz="14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 desea enviar el enlace al padrino/madrina o no encuentra los formularios, por favor puede bajarlos desde este link:</a:t>
            </a:r>
            <a:endParaRPr kumimoji="0" lang="en-US"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666666"/>
                </a:solidFill>
                <a:effectLst/>
                <a:highlight>
                  <a:srgbClr val="FFFFFF"/>
                </a:highlight>
                <a:uLnTx/>
                <a:uFillTx/>
                <a:latin typeface="Times New Roman" panose="02020603050405020304" pitchFamily="18" charset="0"/>
                <a:ea typeface="Times New Roman" panose="02020603050405020304" pitchFamily="18" charset="0"/>
                <a:cs typeface="+mn-cs"/>
                <a:hlinkClick r:id="rId2"/>
              </a:rPr>
              <a:t>https://bit.ly/3DdSsnJ</a:t>
            </a:r>
            <a:br>
              <a:rPr kumimoji="0" lang="en-US" sz="2000" b="1" i="0" u="sng" strike="noStrike" kern="1200" cap="none" spc="0" normalizeH="0" baseline="0" noProof="0" dirty="0">
                <a:ln>
                  <a:noFill/>
                </a:ln>
                <a:solidFill>
                  <a:srgbClr val="666666"/>
                </a:solidFill>
                <a:effectLst/>
                <a:highlight>
                  <a:srgbClr val="FFFFFF"/>
                </a:highlight>
                <a:uLnTx/>
                <a:uFillTx/>
                <a:latin typeface="Times New Roman" panose="02020603050405020304" pitchFamily="18" charset="0"/>
                <a:ea typeface="Times New Roman" panose="02020603050405020304" pitchFamily="18" charset="0"/>
                <a:cs typeface="+mn-cs"/>
              </a:rPr>
            </a:br>
            <a:endParaRPr kumimoji="0" lang="en-US" sz="2000" b="1"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Here you have the list of Documents the Sponsor must submit</a:t>
            </a:r>
            <a:endParaRPr kumimoji="0" lang="en-US" sz="16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s-VE"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A continuación, tiene la lista de los Documentos que el Padrino debe presentar</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Sponsor Letter</a:t>
            </a:r>
            <a:r>
              <a:rPr kumimoji="0" lang="en-US"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 the sponsor needs to complete it (</a:t>
            </a:r>
            <a:r>
              <a:rPr kumimoji="0" lang="en-US" sz="1600" b="0" i="0" u="sng"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hlinkClick r:id="rId2"/>
              </a:rPr>
              <a:t>https://bit.ly/3DdSsnJ</a:t>
            </a:r>
            <a:r>
              <a:rPr kumimoji="0" lang="en-US"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600" b="0"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The Sponsor need to attach a Copy of either his/her</a:t>
            </a:r>
            <a:r>
              <a:rPr kumimoji="0" lang="en-US"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 </a:t>
            </a:r>
            <a:endParaRPr kumimoji="0" lang="en-US" sz="16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Certificate of Baptism </a:t>
            </a:r>
            <a:r>
              <a:rPr kumimoji="0" lang="en-US" sz="1600" b="1" i="0" u="none" strike="sng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Times New Roman" panose="02020603050405020304" pitchFamily="18" charset="0"/>
                <a:cs typeface="+mn-cs"/>
              </a:rPr>
              <a:t>OR</a:t>
            </a:r>
            <a:r>
              <a:rPr kumimoji="0" lang="en-US" sz="1600" b="1"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 </a:t>
            </a:r>
            <a:endParaRPr kumimoji="0" lang="en-US" sz="1600" b="0" i="0" u="none" strike="sng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Confirmation </a:t>
            </a:r>
            <a:r>
              <a:rPr kumimoji="0" lang="en-US" sz="1600" b="1" i="0" u="none" strike="sng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Times New Roman" panose="02020603050405020304" pitchFamily="18" charset="0"/>
                <a:cs typeface="+mn-cs"/>
              </a:rPr>
              <a:t>OR</a:t>
            </a:r>
            <a:r>
              <a:rPr kumimoji="0" lang="en-US" sz="1600" b="1"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 </a:t>
            </a:r>
            <a:endParaRPr kumimoji="0" lang="en-US" sz="1600" b="0" i="0" u="none" strike="sng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Marriage of the Sponsor (one of them) </a:t>
            </a:r>
            <a:r>
              <a:rPr kumimoji="0" lang="en-US" sz="1600" b="1" i="0" u="none" strike="sngStrike" kern="1200" cap="none" spc="0" normalizeH="0" baseline="0" noProof="0" dirty="0">
                <a:ln>
                  <a:noFill/>
                </a:ln>
                <a:solidFill>
                  <a:srgbClr val="FF0000"/>
                </a:solidFill>
                <a:effectLst/>
                <a:highlight>
                  <a:srgbClr val="FFFFFF"/>
                </a:highlight>
                <a:uLnTx/>
                <a:uFillTx/>
                <a:latin typeface="Times New Roman" panose="02020603050405020304" pitchFamily="18" charset="0"/>
                <a:ea typeface="Times New Roman" panose="02020603050405020304" pitchFamily="18" charset="0"/>
                <a:cs typeface="+mn-cs"/>
              </a:rPr>
              <a:t>OR</a:t>
            </a:r>
            <a:endParaRPr kumimoji="0" lang="en-US" sz="1600" b="0" i="0" u="none" strike="sng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1143000" marR="0" lvl="2" indent="-228600" algn="l" defTabSz="9144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sng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A picture of him/her receiving any of these sacraments</a:t>
            </a:r>
            <a:endParaRPr kumimoji="0" lang="en-US" sz="1600" b="0" i="0" u="none" strike="sng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600" b="1"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Certificate of Attendance to the Pre-Baptismal Class</a:t>
            </a:r>
            <a:r>
              <a:rPr kumimoji="0" lang="en-US"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 (</a:t>
            </a:r>
            <a:r>
              <a:rPr kumimoji="0" lang="en-US" sz="1600" b="0" i="0" u="sng"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hlinkClick r:id="rId3"/>
              </a:rPr>
              <a:t>https://bit.ly/3TSPHy5</a:t>
            </a:r>
            <a:r>
              <a:rPr kumimoji="0" lang="en-US" sz="1600" b="0" i="0"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Times New Roman" panose="02020603050405020304" pitchFamily="18" charset="0"/>
              <a:cs typeface="+mn-cs"/>
            </a:endParaRPr>
          </a:p>
        </p:txBody>
      </p:sp>
      <p:pic>
        <p:nvPicPr>
          <p:cNvPr id="4" name="Picture 3">
            <a:extLst>
              <a:ext uri="{FF2B5EF4-FFF2-40B4-BE49-F238E27FC236}">
                <a16:creationId xmlns:a16="http://schemas.microsoft.com/office/drawing/2014/main" id="{253B4C26-89E9-99C1-7C5D-E90C8379D4CA}"/>
              </a:ext>
            </a:extLst>
          </p:cNvPr>
          <p:cNvPicPr>
            <a:picLocks noChangeAspect="1"/>
          </p:cNvPicPr>
          <p:nvPr/>
        </p:nvPicPr>
        <p:blipFill>
          <a:blip r:embed="rId4"/>
          <a:stretch>
            <a:fillRect/>
          </a:stretch>
        </p:blipFill>
        <p:spPr>
          <a:xfrm>
            <a:off x="6809347" y="0"/>
            <a:ext cx="5225565" cy="6858000"/>
          </a:xfrm>
          <a:prstGeom prst="rect">
            <a:avLst/>
          </a:prstGeom>
        </p:spPr>
      </p:pic>
    </p:spTree>
    <p:extLst>
      <p:ext uri="{BB962C8B-B14F-4D97-AF65-F5344CB8AC3E}">
        <p14:creationId xmlns:p14="http://schemas.microsoft.com/office/powerpoint/2010/main" val="48547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AE93-E6B1-6744-3DF4-0A1674A48CBB}"/>
              </a:ext>
            </a:extLst>
          </p:cNvPr>
          <p:cNvSpPr>
            <a:spLocks noGrp="1"/>
          </p:cNvSpPr>
          <p:nvPr>
            <p:ph type="title"/>
          </p:nvPr>
        </p:nvSpPr>
        <p:spPr>
          <a:xfrm>
            <a:off x="838200" y="173397"/>
            <a:ext cx="10515600" cy="903236"/>
          </a:xfrm>
        </p:spPr>
        <p:txBody>
          <a:bodyPr>
            <a:normAutofit fontScale="90000"/>
          </a:bodyPr>
          <a:lstStyle/>
          <a:p>
            <a:pPr algn="ctr"/>
            <a:r>
              <a:rPr lang="en-US" b="1" dirty="0" err="1">
                <a:solidFill>
                  <a:srgbClr val="0070C0"/>
                </a:solidFill>
                <a:latin typeface="Times New Roman" panose="02020603050405020304" pitchFamily="18" charset="0"/>
                <a:cs typeface="Times New Roman" panose="02020603050405020304" pitchFamily="18" charset="0"/>
              </a:rPr>
              <a:t>Requisitos</a:t>
            </a:r>
            <a:r>
              <a:rPr lang="en-US" b="1" dirty="0">
                <a:solidFill>
                  <a:srgbClr val="0070C0"/>
                </a:solidFill>
                <a:latin typeface="Times New Roman" panose="02020603050405020304" pitchFamily="18" charset="0"/>
                <a:cs typeface="Times New Roman" panose="02020603050405020304" pitchFamily="18" charset="0"/>
              </a:rPr>
              <a:t> para ser Padrinos de </a:t>
            </a:r>
            <a:r>
              <a:rPr lang="en-US" b="1" dirty="0" err="1">
                <a:solidFill>
                  <a:srgbClr val="0070C0"/>
                </a:solidFill>
                <a:latin typeface="Times New Roman" panose="02020603050405020304" pitchFamily="18" charset="0"/>
                <a:cs typeface="Times New Roman" panose="02020603050405020304" pitchFamily="18" charset="0"/>
              </a:rPr>
              <a:t>Confirmacion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5EE4F5-3517-CEA7-AA2C-8267C7A5590E}"/>
              </a:ext>
            </a:extLst>
          </p:cNvPr>
          <p:cNvSpPr txBox="1"/>
          <p:nvPr/>
        </p:nvSpPr>
        <p:spPr>
          <a:xfrm>
            <a:off x="0" y="1076633"/>
            <a:ext cx="6098458" cy="38087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Este texto ha sido tomado del </a:t>
            </a:r>
            <a:r>
              <a:rPr kumimoji="0" lang="es-AR"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2"/>
              </a:rPr>
              <a:t>Código de Derecho Canónico de la Iglesia Católica</a:t>
            </a: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b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Para leerlo en línea por favor </a:t>
            </a:r>
            <a:r>
              <a:rPr kumimoji="0" lang="es-AR"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3"/>
              </a:rPr>
              <a:t>haga clic aquí.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872 </a:t>
            </a: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En la medida de lo posible, a quien va a recibir el bautismo se le ha de dar un padrino, cuya función es asistir en su iniciación cristiana al adulto que se bautiza, y, juntamente con los padres, presentar al niño que va a recibir el bautismo y procurar que después lleve una vida cristiana congruente con el bautismo y cumpla fielmente las obligaciones inherentes al mismo.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873 </a:t>
            </a: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Téngase un solo padrino o una sola madrina, o uno y una.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874 § 1.  </a:t>
            </a: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Para que alguien sea admitido como padrino, es necesario que: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6B63D068-76F5-06DB-0845-43D29C5DEA44}"/>
              </a:ext>
            </a:extLst>
          </p:cNvPr>
          <p:cNvSpPr txBox="1"/>
          <p:nvPr/>
        </p:nvSpPr>
        <p:spPr>
          <a:xfrm>
            <a:off x="0" y="4885368"/>
            <a:ext cx="5744496" cy="1477328"/>
          </a:xfrm>
          <a:prstGeom prst="rect">
            <a:avLst/>
          </a:prstGeom>
          <a:noFill/>
        </p:spPr>
        <p:txBody>
          <a:bodyPr wrap="square">
            <a:spAutoFit/>
          </a:bodyPr>
          <a:lstStyle/>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haya sido elegido por quien va a bautizarse o por sus padres o por quienes ocupan su lugar o, faltando éstos, por el párroco o ministro; y que tenga capacidad para esta misión e intención de desempeñarla;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475B888F-C4D8-0E94-C12B-4F5A4A3DF958}"/>
              </a:ext>
            </a:extLst>
          </p:cNvPr>
          <p:cNvSpPr txBox="1"/>
          <p:nvPr/>
        </p:nvSpPr>
        <p:spPr>
          <a:xfrm>
            <a:off x="6064046" y="1076633"/>
            <a:ext cx="6127954" cy="4593565"/>
          </a:xfrm>
          <a:prstGeom prst="rect">
            <a:avLst/>
          </a:prstGeom>
          <a:noFill/>
        </p:spPr>
        <p:txBody>
          <a:bodyPr wrap="square">
            <a:spAutoFit/>
          </a:bodyPr>
          <a:lstStyle/>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haya cumplido dieciséis (16) años, a no ser que el Obispo diocesano establezca otra edad, o que, por justa causa, el párroco o el ministro consideren admisible una excepción;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sea católico, esté confirmado, haya recibido ya el santísimo sacramento de la Eucaristía y lleve, al mismo tiempo, una vida congruente con la fe y con la misión que va a asumir;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 no esté afectado por una pena canónica, legítimamente impuesta o declarada;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 no sea el padre o la madre de quien se ha de bautizar.</a:t>
            </a:r>
          </a:p>
          <a:p>
            <a:pPr marL="685800" marR="0" lvl="0" indent="-228600" algn="l" defTabSz="914400" rtl="0" eaLnBrk="1" fontAlgn="auto" latinLnBrk="0" hangingPunct="1">
              <a:lnSpc>
                <a:spcPct val="100000"/>
              </a:lnSpc>
              <a:spcBef>
                <a:spcPts val="0"/>
              </a:spcBef>
              <a:spcAft>
                <a:spcPts val="3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874 § 2.  </a:t>
            </a: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El bautizado que pertenece a una </a:t>
            </a:r>
            <a:r>
              <a:rPr kumimoji="0" lang="es-AR"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comunidad eclesial no católica </a:t>
            </a:r>
            <a:r>
              <a:rPr kumimoji="0" lang="es-A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sólo puede ser admitido junto con un padrino católico, y exclusivamente en calidad de testigo del bautismo.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44862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6819-3931-E7EE-AE37-4DDC8294DBF0}"/>
              </a:ext>
            </a:extLst>
          </p:cNvPr>
          <p:cNvSpPr>
            <a:spLocks noGrp="1"/>
          </p:cNvSpPr>
          <p:nvPr>
            <p:ph type="title"/>
          </p:nvPr>
        </p:nvSpPr>
        <p:spPr>
          <a:xfrm>
            <a:off x="838200" y="0"/>
            <a:ext cx="10515600" cy="1024195"/>
          </a:xfrm>
        </p:spPr>
        <p:txBody>
          <a:bodyPr>
            <a:normAutofit fontScale="90000"/>
          </a:bodyPr>
          <a:lstStyle/>
          <a:p>
            <a:pPr algn="ctr"/>
            <a:r>
              <a:rPr lang="en-US" b="1" spc="25"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Requirements for Godparents of Confirmation</a:t>
            </a:r>
            <a:endParaRPr lang="en-US" sz="4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354AE6-6CCF-3AF4-49B2-C2972B8F608D}"/>
              </a:ext>
            </a:extLst>
          </p:cNvPr>
          <p:cNvSpPr txBox="1"/>
          <p:nvPr/>
        </p:nvSpPr>
        <p:spPr>
          <a:xfrm>
            <a:off x="328635" y="1023188"/>
            <a:ext cx="5541223" cy="38087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This text was taken from the </a:t>
            </a:r>
            <a:r>
              <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2"/>
              </a:rPr>
              <a:t>Cannon Law of the Catholic Church.</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If you want to read it online, </a:t>
            </a:r>
            <a:r>
              <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3"/>
              </a:rPr>
              <a:t>please click here.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Can.  872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Insofar as possible, a person to be baptized is to be given a sponsor who assists an adult in Christian initiation or together with the parents presents an infant for baptism. A sponsor also helps the baptized person to lead a Christian life in keeping with baptism and to fulfill faithfully the obligations inherent in it.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Can.  873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There is to be only one male sponsor or one female sponsor or one of each.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Can.  874 §1.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To be permitted to take on the function of sponsor a person must: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350821C7-3146-2727-5010-CD68872E75DE}"/>
              </a:ext>
            </a:extLst>
          </p:cNvPr>
          <p:cNvSpPr txBox="1"/>
          <p:nvPr/>
        </p:nvSpPr>
        <p:spPr>
          <a:xfrm>
            <a:off x="579580" y="4816534"/>
            <a:ext cx="5195975" cy="1477328"/>
          </a:xfrm>
          <a:prstGeom prst="rect">
            <a:avLst/>
          </a:prstGeom>
          <a:noFill/>
        </p:spPr>
        <p:txBody>
          <a:bodyPr wrap="square">
            <a:spAutoFit/>
          </a:bodyPr>
          <a:lstStyle/>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be designated by the one to be baptized, by the parents or the person who takes their place, or in their absence by the pastor or minister and have the aptitude and intention of fulfilling this function;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AA2927D-11E9-376E-2DFB-A39678154434}"/>
              </a:ext>
            </a:extLst>
          </p:cNvPr>
          <p:cNvSpPr txBox="1"/>
          <p:nvPr/>
        </p:nvSpPr>
        <p:spPr>
          <a:xfrm>
            <a:off x="6640944" y="1023188"/>
            <a:ext cx="5541223" cy="5270674"/>
          </a:xfrm>
          <a:prstGeom prst="rect">
            <a:avLst/>
          </a:prstGeom>
          <a:noFill/>
        </p:spPr>
        <p:txBody>
          <a:bodyPr wrap="square">
            <a:spAutoFit/>
          </a:bodyPr>
          <a:lstStyle/>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have completed the sixteenth year of age, unless the diocesan bishop has established another age, or the pastor or minister has granted an exception for a just cause;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 be a Catholic who has been confirmed and has already received the most holy sacrament of the Eucharist and who leads a life of faith in keeping with the function to be taken 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 not be bound by any canonical penalty legitimately imposed or declared;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85800" marR="0" lvl="0" indent="-22860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 not be the father or mother of the one to be baptized.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Can.  874 §2.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baptized person who belongs to a non-Catholic ecclesial community is not to participate except together with a  catholic sponsor as a Christian Witness of the Baptism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Catholic sponsor and then only as a witness of the baptism.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5799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4200A-6CEE-E7A1-3CB1-03B467604FE0}"/>
            </a:ext>
          </a:extLst>
        </p:cNvPr>
        <p:cNvGrpSpPr/>
        <p:nvPr/>
      </p:nvGrpSpPr>
      <p:grpSpPr>
        <a:xfrm>
          <a:off x="0" y="0"/>
          <a:ext cx="0" cy="0"/>
          <a:chOff x="0" y="0"/>
          <a:chExt cx="0" cy="0"/>
        </a:xfrm>
      </p:grpSpPr>
      <p:pic>
        <p:nvPicPr>
          <p:cNvPr id="4104" name="Picture 8" descr="Free Confirmation Cliparts png images ...">
            <a:extLst>
              <a:ext uri="{FF2B5EF4-FFF2-40B4-BE49-F238E27FC236}">
                <a16:creationId xmlns:a16="http://schemas.microsoft.com/office/drawing/2014/main" id="{C3DEFC92-0062-3926-3E51-99BC7D75D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796" y="4863328"/>
            <a:ext cx="1498073" cy="1559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86710D-BFC8-3512-1697-FB908799EFA8}"/>
              </a:ext>
            </a:extLst>
          </p:cNvPr>
          <p:cNvSpPr txBox="1"/>
          <p:nvPr/>
        </p:nvSpPr>
        <p:spPr>
          <a:xfrm>
            <a:off x="1160620" y="331325"/>
            <a:ext cx="968969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25" normalizeH="0" baseline="0" noProof="0" dirty="0">
                <a:ln>
                  <a:noFill/>
                </a:ln>
                <a:solidFill>
                  <a:srgbClr val="0E2841">
                    <a:lumMod val="50000"/>
                    <a:lumOff val="50000"/>
                  </a:srgbClr>
                </a:solidFill>
                <a:effectLst/>
                <a:uLnTx/>
                <a:uFillTx/>
                <a:latin typeface="Times New Roman" panose="02020603050405020304" pitchFamily="18" charset="0"/>
                <a:ea typeface="Times New Roman" panose="02020603050405020304" pitchFamily="18" charset="0"/>
                <a:cs typeface="+mn-cs"/>
              </a:rPr>
              <a:t>In Summary</a:t>
            </a:r>
            <a:endParaRPr kumimoji="0" lang="en-US" sz="3200" b="1" i="0" u="none" strike="noStrike" kern="1200" cap="none" spc="25" normalizeH="0" baseline="0" noProof="0" dirty="0">
              <a:ln>
                <a:noFill/>
              </a:ln>
              <a:solidFill>
                <a:srgbClr val="0E2841">
                  <a:lumMod val="50000"/>
                  <a:lumOff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3598178-CA70-D1D6-7B59-D43AF3E61902}"/>
              </a:ext>
            </a:extLst>
          </p:cNvPr>
          <p:cNvSpPr txBox="1"/>
          <p:nvPr/>
        </p:nvSpPr>
        <p:spPr>
          <a:xfrm>
            <a:off x="1160620" y="1451872"/>
            <a:ext cx="968969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W</a:t>
            </a:r>
            <a:r>
              <a:rPr kumimoji="0" lang="en-US" sz="3200" b="1" i="0" u="none" strike="noStrike" kern="1200" cap="none" spc="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 CAN BE A SPONSOR?</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TextBox 10">
            <a:extLst>
              <a:ext uri="{FF2B5EF4-FFF2-40B4-BE49-F238E27FC236}">
                <a16:creationId xmlns:a16="http://schemas.microsoft.com/office/drawing/2014/main" id="{64BCAD81-42CD-B901-2DBD-B84972CB6A05}"/>
              </a:ext>
            </a:extLst>
          </p:cNvPr>
          <p:cNvGraphicFramePr/>
          <p:nvPr/>
        </p:nvGraphicFramePr>
        <p:xfrm>
          <a:off x="0" y="2446228"/>
          <a:ext cx="12192000" cy="1652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0" name="Picture 4" descr="Church Baptism Design :: Behance">
            <a:extLst>
              <a:ext uri="{FF2B5EF4-FFF2-40B4-BE49-F238E27FC236}">
                <a16:creationId xmlns:a16="http://schemas.microsoft.com/office/drawing/2014/main" id="{28CB08C4-734E-0343-6A22-6DD85D35C9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384033"/>
            <a:ext cx="2326741" cy="147732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68D221A-38FA-122A-8851-514415232C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1367" y="4269499"/>
            <a:ext cx="1373508" cy="13735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8F9E23-9D1D-336E-2874-B32CD83438DC}"/>
              </a:ext>
            </a:extLst>
          </p:cNvPr>
          <p:cNvPicPr>
            <a:picLocks noChangeAspect="1"/>
          </p:cNvPicPr>
          <p:nvPr/>
        </p:nvPicPr>
        <p:blipFill>
          <a:blip r:embed="rId10"/>
          <a:stretch>
            <a:fillRect/>
          </a:stretch>
        </p:blipFill>
        <p:spPr>
          <a:xfrm>
            <a:off x="6571739" y="4576763"/>
            <a:ext cx="2115061" cy="1162030"/>
          </a:xfrm>
          <a:prstGeom prst="rect">
            <a:avLst/>
          </a:prstGeom>
        </p:spPr>
      </p:pic>
      <p:pic>
        <p:nvPicPr>
          <p:cNvPr id="4106" name="Picture 10" descr="Matrimony - Holy Comforter Catholic Church">
            <a:extLst>
              <a:ext uri="{FF2B5EF4-FFF2-40B4-BE49-F238E27FC236}">
                <a16:creationId xmlns:a16="http://schemas.microsoft.com/office/drawing/2014/main" id="{8975AE65-C3B4-C02B-9413-BBF45258C5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31703" y="4288550"/>
            <a:ext cx="1811489" cy="225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79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FAC19D-20C6-A5E1-03E4-6C3CEB71BA76}"/>
              </a:ext>
            </a:extLst>
          </p:cNvPr>
          <p:cNvSpPr txBox="1"/>
          <p:nvPr/>
        </p:nvSpPr>
        <p:spPr>
          <a:xfrm>
            <a:off x="1160620" y="331325"/>
            <a:ext cx="96896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25" normalizeH="0" baseline="0" noProof="0" dirty="0">
                <a:ln>
                  <a:noFill/>
                </a:ln>
                <a:solidFill>
                  <a:srgbClr val="0E2841">
                    <a:lumMod val="50000"/>
                    <a:lumOff val="50000"/>
                  </a:srgbClr>
                </a:solidFill>
                <a:effectLst/>
                <a:uLnTx/>
                <a:uFillTx/>
                <a:latin typeface="Times New Roman" panose="02020603050405020304" pitchFamily="18" charset="0"/>
                <a:ea typeface="Times New Roman" panose="02020603050405020304" pitchFamily="18" charset="0"/>
                <a:cs typeface="+mn-cs"/>
              </a:rPr>
              <a:t>PROXY</a:t>
            </a:r>
            <a:r>
              <a:rPr kumimoji="0" lang="en-US" sz="3200" b="1" i="0" u="none" strike="noStrike" kern="1200" cap="none" spc="25" normalizeH="0" baseline="0" noProof="0" dirty="0">
                <a:ln>
                  <a:noFill/>
                </a:ln>
                <a:solidFill>
                  <a:srgbClr val="0E2841">
                    <a:lumMod val="50000"/>
                    <a:lumOff val="50000"/>
                  </a:srgbClr>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5" normalizeH="0" baseline="0" noProof="0" dirty="0">
                <a:ln>
                  <a:noFill/>
                </a:ln>
                <a:solidFill>
                  <a:srgbClr val="0E2841">
                    <a:lumMod val="50000"/>
                    <a:lumOff val="50000"/>
                  </a:srgbClr>
                </a:solidFill>
                <a:effectLst/>
                <a:uLnTx/>
                <a:uFillTx/>
                <a:latin typeface="Times New Roman" panose="02020603050405020304" pitchFamily="18" charset="0"/>
                <a:ea typeface="Times New Roman" panose="02020603050405020304" pitchFamily="18" charset="0"/>
                <a:cs typeface="+mn-cs"/>
              </a:rPr>
              <a:t>If the Sponsor can’t be present the day of the Confirmation</a:t>
            </a:r>
            <a:endParaRPr kumimoji="0" lang="en-US" sz="2000" b="0" i="0" u="none" strike="noStrike" kern="1200" cap="none" spc="0" normalizeH="0" baseline="0" noProof="0" dirty="0">
              <a:ln>
                <a:noFill/>
              </a:ln>
              <a:solidFill>
                <a:srgbClr val="0E2841">
                  <a:lumMod val="50000"/>
                  <a:lumOff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0A44FF04-4363-A3B5-9FD5-8C8A116FA376}"/>
              </a:ext>
            </a:extLst>
          </p:cNvPr>
          <p:cNvSpPr txBox="1"/>
          <p:nvPr/>
        </p:nvSpPr>
        <p:spPr>
          <a:xfrm>
            <a:off x="0" y="1675667"/>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Any Sponsor, who is unable to attend the baptism/confirmation should have a proxy represent him/her at the celebration in their place. The name of the Sponsor will appear on the child's baptismal/confirmation certificate.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Parents just need to inform our Parish Office that the Sponsor will not be able to be present by e-mail to </a:t>
            </a:r>
            <a:r>
              <a:rPr kumimoji="0" lang="en-US" sz="16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2"/>
              </a:rPr>
              <a:t>Miguel.ruiz@guadalupedoral.org</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DB98FB73-A721-ECFE-0C5F-20A3B4FD239A}"/>
              </a:ext>
            </a:extLst>
          </p:cNvPr>
          <p:cNvSpPr txBox="1"/>
          <p:nvPr/>
        </p:nvSpPr>
        <p:spPr>
          <a:xfrm>
            <a:off x="1251155" y="3153923"/>
            <a:ext cx="968969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W</a:t>
            </a:r>
            <a:r>
              <a:rPr kumimoji="0" lang="en-US" sz="3200" b="1" i="0" u="none" strike="noStrike" kern="1200" cap="none" spc="25"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 CANNOT BE A SPONSOR?</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3" name="TextBox 10">
            <a:extLst>
              <a:ext uri="{FF2B5EF4-FFF2-40B4-BE49-F238E27FC236}">
                <a16:creationId xmlns:a16="http://schemas.microsoft.com/office/drawing/2014/main" id="{4588525D-3A91-2C3E-1072-4946EDEBB209}"/>
              </a:ext>
            </a:extLst>
          </p:cNvPr>
          <p:cNvGraphicFramePr/>
          <p:nvPr/>
        </p:nvGraphicFramePr>
        <p:xfrm>
          <a:off x="0" y="4089998"/>
          <a:ext cx="12192000" cy="1652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6270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2AAD9F-EDC5-CD18-83A9-5BD4FE34E30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A0E09A7-2AA4-4800-C0F5-D98134452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B7515F23-A0F0-59C1-CAA4-EC8311003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E40FDEF5-E925-CA15-1CED-A0451DE7988A}"/>
              </a:ext>
            </a:extLst>
          </p:cNvPr>
          <p:cNvSpPr txBox="1"/>
          <p:nvPr/>
        </p:nvSpPr>
        <p:spPr>
          <a:xfrm>
            <a:off x="5622060" y="762538"/>
            <a:ext cx="6799293" cy="305784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Special Activities</a:t>
            </a:r>
          </a:p>
        </p:txBody>
      </p:sp>
      <p:sp>
        <p:nvSpPr>
          <p:cNvPr id="33" name="sketch line">
            <a:extLst>
              <a:ext uri="{FF2B5EF4-FFF2-40B4-BE49-F238E27FC236}">
                <a16:creationId xmlns:a16="http://schemas.microsoft.com/office/drawing/2014/main" id="{FD14C3AB-652D-B55F-E1DD-3CEFC71F9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Graphic 1" descr="Daily Calendar">
            <a:extLst>
              <a:ext uri="{FF2B5EF4-FFF2-40B4-BE49-F238E27FC236}">
                <a16:creationId xmlns:a16="http://schemas.microsoft.com/office/drawing/2014/main" id="{3511C02B-D5BD-6EF6-9C34-8798ECC018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988" y="1744515"/>
            <a:ext cx="3368969" cy="3368969"/>
          </a:xfrm>
          <a:prstGeom prst="rect">
            <a:avLst/>
          </a:prstGeom>
        </p:spPr>
      </p:pic>
    </p:spTree>
    <p:extLst>
      <p:ext uri="{BB962C8B-B14F-4D97-AF65-F5344CB8AC3E}">
        <p14:creationId xmlns:p14="http://schemas.microsoft.com/office/powerpoint/2010/main" val="34328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FD9A52-30BE-1278-1E5B-A2AA57F3EA3C}"/>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00041E-8ECF-74D7-5C29-17AE39CE7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66FC7F29-AC08-F1F5-F994-510DF5B881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05" y="6626"/>
            <a:ext cx="12192000" cy="6851374"/>
          </a:xfrm>
          <a:prstGeom prst="rect">
            <a:avLst/>
          </a:prstGeom>
        </p:spPr>
      </p:pic>
      <p:sp>
        <p:nvSpPr>
          <p:cNvPr id="6" name="TextBox 5">
            <a:extLst>
              <a:ext uri="{FF2B5EF4-FFF2-40B4-BE49-F238E27FC236}">
                <a16:creationId xmlns:a16="http://schemas.microsoft.com/office/drawing/2014/main" id="{697DC86E-591F-A1B7-D222-E2F585A1D0CF}"/>
              </a:ext>
            </a:extLst>
          </p:cNvPr>
          <p:cNvSpPr txBox="1"/>
          <p:nvPr/>
        </p:nvSpPr>
        <p:spPr>
          <a:xfrm>
            <a:off x="394636" y="3262965"/>
            <a:ext cx="8292164" cy="3089709"/>
          </a:xfrm>
          <a:prstGeom prst="rect">
            <a:avLst/>
          </a:prstGeom>
        </p:spPr>
        <p:txBody>
          <a:bodyPr vert="horz" lIns="91440" tIns="45720" rIns="91440" bIns="45720" rtlCol="0">
            <a:normAutofit/>
          </a:bodyPr>
          <a:lstStyle/>
          <a:p>
            <a:pPr lvl="0">
              <a:lnSpc>
                <a:spcPct val="110000"/>
              </a:lnSpc>
              <a:spcAft>
                <a:spcPts val="600"/>
              </a:spcAft>
              <a:buClr>
                <a:srgbClr val="203040"/>
              </a:buCl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Doral Academy: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Sunday October 26</a:t>
            </a:r>
            <a:b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19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8:30 AM &amp; 10:15 AM @ Doral Academy</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Shelton Academy &amp; RCIA Groups: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Monday February 9</a:t>
            </a:r>
            <a:r>
              <a:rPr kumimoji="0" lang="en-US" sz="1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a:t>
            </a:r>
            <a:r>
              <a:rPr lang="en-US" b="1" dirty="0">
                <a:solidFill>
                  <a:srgbClr val="7030A0"/>
                </a:solidFill>
                <a:latin typeface="Times New Roman" panose="02020603050405020304" pitchFamily="18" charset="0"/>
                <a:cs typeface="Times New Roman" panose="02020603050405020304" pitchFamily="18" charset="0"/>
              </a:rPr>
              <a:t> </a:t>
            </a:r>
            <a:r>
              <a:rPr lang="en-US" sz="1100" b="1" dirty="0">
                <a:solidFill>
                  <a:srgbClr val="7030A0"/>
                </a:solidFill>
                <a:latin typeface="Times New Roman" panose="02020603050405020304" pitchFamily="18" charset="0"/>
                <a:cs typeface="Times New Roman" panose="02020603050405020304" pitchFamily="18" charset="0"/>
              </a:rPr>
              <a:t>@ Parish Hall, Regular Class Time </a:t>
            </a:r>
            <a:b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Monday February 9</a:t>
            </a:r>
            <a:r>
              <a:rPr kumimoji="0" lang="en-US" sz="1800" b="1" i="0" u="none" strike="noStrike" kern="1200" cap="none" spc="0" normalizeH="0" baseline="3000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a:r>
            <a:r>
              <a:rPr kumimoji="0" lang="en-US"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11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Shelton, Regular Class Time </a:t>
            </a:r>
            <a:br>
              <a:rPr kumimoji="0" lang="en-US" sz="11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br>
            <a:r>
              <a:rPr kumimoji="0" lang="en-US" sz="11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Tuesday February 10</a:t>
            </a:r>
            <a:r>
              <a:rPr kumimoji="0" lang="en-US" sz="1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 </a:t>
            </a:r>
            <a:r>
              <a:rPr kumimoji="0" 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&amp; Wednesday February 11</a:t>
            </a:r>
            <a:r>
              <a:rPr kumimoji="0" lang="en-US" sz="1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 </a:t>
            </a:r>
            <a:r>
              <a:rPr lang="en-US" sz="1100" b="1" dirty="0">
                <a:solidFill>
                  <a:srgbClr val="0070C0"/>
                </a:solidFill>
                <a:latin typeface="Times New Roman" panose="02020603050405020304" pitchFamily="18" charset="0"/>
                <a:cs typeface="Times New Roman" panose="02020603050405020304" pitchFamily="18" charset="0"/>
              </a:rPr>
              <a:t>@ Shelton, Regular Class Time </a:t>
            </a:r>
            <a:br>
              <a:rPr kumimoji="0" lang="en-US" sz="1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5173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4CC64C-CCFE-4397-7320-77D96E6A800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F8C6DB-F8FA-5F01-4C72-0C3335533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CFD83385-5B80-0977-7287-3731C5D99979}"/>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D5A87BC-2FCE-3B11-9AF9-E0851F7E25A9}"/>
              </a:ext>
            </a:extLst>
          </p:cNvPr>
          <p:cNvSpPr txBox="1"/>
          <p:nvPr/>
        </p:nvSpPr>
        <p:spPr>
          <a:xfrm>
            <a:off x="5486400" y="405977"/>
            <a:ext cx="6580535" cy="3316937"/>
          </a:xfrm>
          <a:prstGeom prst="rect">
            <a:avLst/>
          </a:prstGeom>
        </p:spPr>
        <p:txBody>
          <a:bodyPr vert="horz" lIns="91440" tIns="45720" rIns="91440" bIns="45720" rtlCol="0">
            <a:normAutofit fontScale="62500" lnSpcReduction="20000"/>
          </a:bodyPr>
          <a:lstStyle/>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Doral Academy – Eucharistic Procession: </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Sunday February 8, 2026</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8:30 AM &amp; 10:15 AM</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Doral Academy</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Shelton Academy &amp; RCIA Monday – Eucharistic Adoration</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do it @ Our Parish Temple)</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dirty="0">
                <a:solidFill>
                  <a:srgbClr val="00B050"/>
                </a:solidFill>
                <a:latin typeface="Times New Roman" panose="02020603050405020304" pitchFamily="18" charset="0"/>
                <a:cs typeface="Times New Roman" panose="02020603050405020304" pitchFamily="18" charset="0"/>
              </a:rPr>
              <a:t>Shelton M</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onday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February 9</a:t>
            </a:r>
            <a:r>
              <a:rPr kumimoji="0" lang="en-US" sz="2800" b="1" i="0" u="none" strike="noStrike" kern="1200" cap="none" spc="0" normalizeH="0" baseline="3000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5:30 PM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a:solidFill>
                  <a:srgbClr val="7030A0"/>
                </a:solidFill>
                <a:latin typeface="Times New Roman" panose="02020603050405020304" pitchFamily="18" charset="0"/>
                <a:cs typeface="Times New Roman" panose="02020603050405020304" pitchFamily="18" charset="0"/>
              </a:rPr>
              <a:t>RCIA Monday February 9</a:t>
            </a:r>
            <a:r>
              <a:rPr lang="en-US" sz="2800" b="1" baseline="30000" dirty="0">
                <a:solidFill>
                  <a:srgbClr val="7030A0"/>
                </a:solidFill>
                <a:latin typeface="Times New Roman" panose="02020603050405020304" pitchFamily="18" charset="0"/>
                <a:cs typeface="Times New Roman" panose="02020603050405020304" pitchFamily="18" charset="0"/>
              </a:rPr>
              <a:t>th</a:t>
            </a:r>
            <a:r>
              <a:rPr lang="en-US" sz="2800" b="1" dirty="0">
                <a:solidFill>
                  <a:srgbClr val="7030A0"/>
                </a:solidFill>
                <a:latin typeface="Times New Roman" panose="02020603050405020304" pitchFamily="18" charset="0"/>
                <a:cs typeface="Times New Roman" panose="02020603050405020304" pitchFamily="18" charset="0"/>
              </a:rPr>
              <a:t> @ 7:30 PM</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Shelton Tuesday February 10</a:t>
            </a:r>
            <a:r>
              <a:rPr kumimoji="0" lang="en-US" sz="2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5:30 PM</a:t>
            </a:r>
            <a:b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Shelton Wednesday February 11</a:t>
            </a:r>
            <a:r>
              <a:rPr kumimoji="0" lang="en-US" sz="2800" b="1" i="0" u="none" strike="noStrike" kern="1200" cap="none" spc="0" normalizeH="0" baseline="3000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th </a:t>
            </a:r>
            <a:r>
              <a:rPr kumimoji="0" lang="en-US"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 5:30 PM</a:t>
            </a:r>
            <a:endParaRPr kumimoji="0" lang="en-US" sz="28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0698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522C-A46A-D800-AB87-1B4B0E169615}"/>
              </a:ext>
            </a:extLst>
          </p:cNvPr>
          <p:cNvSpPr>
            <a:spLocks noGrp="1"/>
          </p:cNvSpPr>
          <p:nvPr>
            <p:ph type="title"/>
          </p:nvPr>
        </p:nvSpPr>
        <p:spPr>
          <a:xfrm>
            <a:off x="400800" y="458453"/>
            <a:ext cx="6751722" cy="1602958"/>
          </a:xfrm>
        </p:spPr>
        <p:txBody>
          <a:bodyPr>
            <a:normAutofit/>
          </a:bodyPr>
          <a:lstStyle/>
          <a:p>
            <a:pPr algn="ctr"/>
            <a:r>
              <a:rPr lang="en-US" sz="4000" dirty="0">
                <a:solidFill>
                  <a:srgbClr val="0070C0"/>
                </a:solidFill>
              </a:rPr>
              <a:t>Confirmation Retreat &amp; Rehearsal</a:t>
            </a:r>
          </a:p>
        </p:txBody>
      </p:sp>
      <p:sp>
        <p:nvSpPr>
          <p:cNvPr id="5" name="TextBox 4">
            <a:extLst>
              <a:ext uri="{FF2B5EF4-FFF2-40B4-BE49-F238E27FC236}">
                <a16:creationId xmlns:a16="http://schemas.microsoft.com/office/drawing/2014/main" id="{44705293-B172-09DA-642E-91A33FA48AA1}"/>
              </a:ext>
            </a:extLst>
          </p:cNvPr>
          <p:cNvSpPr txBox="1"/>
          <p:nvPr/>
        </p:nvSpPr>
        <p:spPr>
          <a:xfrm>
            <a:off x="728661" y="2061411"/>
            <a:ext cx="6096000" cy="4154984"/>
          </a:xfrm>
          <a:prstGeom prst="rect">
            <a:avLst/>
          </a:prstGeom>
          <a:noFill/>
        </p:spPr>
        <p:txBody>
          <a:bodyPr wrap="square">
            <a:spAutoFit/>
          </a:bodyPr>
          <a:lstStyle/>
          <a:p>
            <a:pPr marL="0" marR="0" algn="ctr" fontAlgn="base">
              <a:spcBef>
                <a:spcPts val="0"/>
              </a:spcBef>
              <a:spcAft>
                <a:spcPts val="0"/>
              </a:spcAft>
            </a:pPr>
            <a:r>
              <a:rPr lang="en-US" dirty="0">
                <a:solidFill>
                  <a:srgbClr val="000000"/>
                </a:solidFill>
                <a:effectLst/>
                <a:highlight>
                  <a:srgbClr val="FFFFFF"/>
                </a:highlight>
                <a:latin typeface="Times New Roman" panose="02020603050405020304" pitchFamily="18" charset="0"/>
                <a:ea typeface="Times New Roman" panose="02020603050405020304" pitchFamily="18" charset="0"/>
              </a:rPr>
              <a:t>In order to help our students, we will have the retreat &amp; the rehearsal on the same day.</a:t>
            </a:r>
            <a:endParaRPr lang="en-US" sz="2000" dirty="0">
              <a:effectLst/>
              <a:highlight>
                <a:srgbClr val="FFFFFF"/>
              </a:highligh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s-VE" dirty="0">
                <a:solidFill>
                  <a:srgbClr val="000000"/>
                </a:solidFill>
                <a:effectLst/>
                <a:highlight>
                  <a:srgbClr val="FFFFFF"/>
                </a:highlight>
                <a:latin typeface="Times New Roman" panose="02020603050405020304" pitchFamily="18" charset="0"/>
                <a:ea typeface="Times New Roman" panose="02020603050405020304" pitchFamily="18" charset="0"/>
              </a:rPr>
              <a:t>Para poder ayudar a nuestros estudiantes, tendremos el retiro y el ensayo el mismo día.</a:t>
            </a:r>
          </a:p>
          <a:p>
            <a:pPr marL="0" marR="0" algn="ctr" fontAlgn="base">
              <a:spcBef>
                <a:spcPts val="0"/>
              </a:spcBef>
              <a:spcAft>
                <a:spcPts val="0"/>
              </a:spcAft>
            </a:pPr>
            <a:endParaRPr lang="en-US" sz="2000" dirty="0">
              <a:effectLst/>
              <a:highlight>
                <a:srgbClr val="FFFFFF"/>
              </a:highligh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3600" b="1" dirty="0">
                <a:solidFill>
                  <a:srgbClr val="FF0000"/>
                </a:solidFill>
                <a:effectLst/>
                <a:highlight>
                  <a:srgbClr val="FFFFFF"/>
                </a:highlight>
                <a:latin typeface="Times New Roman" panose="02020603050405020304" pitchFamily="18" charset="0"/>
                <a:ea typeface="Times New Roman" panose="02020603050405020304" pitchFamily="18" charset="0"/>
              </a:rPr>
              <a:t>March 7</a:t>
            </a:r>
            <a:r>
              <a:rPr lang="en-US" sz="3600" b="1" baseline="30000" dirty="0">
                <a:solidFill>
                  <a:srgbClr val="FF0000"/>
                </a:solidFill>
                <a:effectLst/>
                <a:highlight>
                  <a:srgbClr val="FFFFFF"/>
                </a:highlight>
                <a:latin typeface="Times New Roman" panose="02020603050405020304" pitchFamily="18" charset="0"/>
                <a:ea typeface="Times New Roman" panose="02020603050405020304" pitchFamily="18" charset="0"/>
              </a:rPr>
              <a:t>th</a:t>
            </a:r>
            <a:r>
              <a:rPr lang="en-US" sz="3600" b="1" dirty="0">
                <a:solidFill>
                  <a:srgbClr val="FF0000"/>
                </a:solidFill>
                <a:effectLst/>
                <a:highlight>
                  <a:srgbClr val="FFFFFF"/>
                </a:highlight>
                <a:latin typeface="Times New Roman" panose="02020603050405020304" pitchFamily="18" charset="0"/>
                <a:ea typeface="Times New Roman" panose="02020603050405020304" pitchFamily="18" charset="0"/>
              </a:rPr>
              <a:t>, 2026</a:t>
            </a:r>
            <a:endParaRPr lang="en-US" sz="4800" dirty="0">
              <a:effectLst/>
              <a:highlight>
                <a:srgbClr val="FFFFFF"/>
              </a:highlight>
              <a:latin typeface="Times New Roman" panose="02020603050405020304" pitchFamily="18" charset="0"/>
              <a:ea typeface="Times New Roman" panose="02020603050405020304" pitchFamily="18" charset="0"/>
            </a:endParaRPr>
          </a:p>
          <a:p>
            <a:pPr algn="ctr" fontAlgn="base"/>
            <a:r>
              <a:rPr lang="en-US" sz="2000" b="1" dirty="0">
                <a:solidFill>
                  <a:srgbClr val="FF0000"/>
                </a:solidFill>
                <a:effectLst/>
                <a:highlight>
                  <a:srgbClr val="FFFFFF"/>
                </a:highlight>
                <a:latin typeface="Times New Roman" panose="02020603050405020304" pitchFamily="18" charset="0"/>
                <a:ea typeface="Times New Roman" panose="02020603050405020304" pitchFamily="18" charset="0"/>
              </a:rPr>
              <a:t>from 9:00 am to 1:00 pm for 7</a:t>
            </a:r>
            <a:r>
              <a:rPr lang="en-US" sz="2000" b="1" baseline="30000" dirty="0">
                <a:solidFill>
                  <a:srgbClr val="FF0000"/>
                </a:solidFill>
                <a:effectLst/>
                <a:highlight>
                  <a:srgbClr val="FFFFFF"/>
                </a:highlight>
                <a:latin typeface="Times New Roman" panose="02020603050405020304" pitchFamily="18" charset="0"/>
                <a:ea typeface="Times New Roman" panose="02020603050405020304" pitchFamily="18" charset="0"/>
              </a:rPr>
              <a:t>th</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a:t>
            </a:r>
            <a:r>
              <a:rPr lang="en-US" sz="2000" b="1" baseline="30000"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8</a:t>
            </a:r>
            <a:r>
              <a:rPr lang="en-US" sz="2000" b="1" baseline="30000" dirty="0">
                <a:solidFill>
                  <a:srgbClr val="FF0000"/>
                </a:solidFill>
                <a:highlight>
                  <a:srgbClr val="FFFFFF"/>
                </a:highlight>
                <a:latin typeface="Times New Roman" panose="02020603050405020304" pitchFamily="18" charset="0"/>
                <a:ea typeface="Times New Roman" panose="02020603050405020304" pitchFamily="18" charset="0"/>
              </a:rPr>
              <a:t>th </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 9</a:t>
            </a:r>
            <a:r>
              <a:rPr lang="en-US" sz="2000" b="1" baseline="30000" dirty="0">
                <a:solidFill>
                  <a:srgbClr val="FF0000"/>
                </a:solidFill>
                <a:highlight>
                  <a:srgbClr val="FFFFFF"/>
                </a:highlight>
                <a:latin typeface="Times New Roman" panose="02020603050405020304" pitchFamily="18" charset="0"/>
                <a:ea typeface="Times New Roman" panose="02020603050405020304" pitchFamily="18" charset="0"/>
              </a:rPr>
              <a:t>th</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 Graders</a:t>
            </a:r>
            <a:endParaRPr lang="en-US" sz="2000" dirty="0">
              <a:effectLst/>
              <a:highlight>
                <a:srgbClr val="FFFFFF"/>
              </a:highlight>
              <a:latin typeface="Times New Roman" panose="02020603050405020304" pitchFamily="18" charset="0"/>
              <a:ea typeface="Times New Roman" panose="02020603050405020304" pitchFamily="18" charset="0"/>
            </a:endParaRPr>
          </a:p>
          <a:p>
            <a:pPr algn="ctr"/>
            <a:r>
              <a:rPr lang="en-US" sz="2000" b="1" dirty="0">
                <a:solidFill>
                  <a:srgbClr val="FF0000"/>
                </a:solidFill>
                <a:effectLst/>
                <a:latin typeface="Times New Roman" panose="02020603050405020304" pitchFamily="18" charset="0"/>
                <a:ea typeface="Times New Roman" panose="02020603050405020304" pitchFamily="18" charset="0"/>
              </a:rPr>
              <a:t>from 2:30 to 6:30 pm for </a:t>
            </a:r>
            <a:r>
              <a:rPr lang="en-US" sz="2000" b="1" dirty="0">
                <a:solidFill>
                  <a:srgbClr val="FF0000"/>
                </a:solidFill>
                <a:effectLst/>
                <a:highlight>
                  <a:srgbClr val="FFFFFF"/>
                </a:highlight>
                <a:latin typeface="Times New Roman" panose="02020603050405020304" pitchFamily="18" charset="0"/>
                <a:ea typeface="Times New Roman" panose="02020603050405020304" pitchFamily="18" charset="0"/>
              </a:rPr>
              <a:t>10</a:t>
            </a:r>
            <a:r>
              <a:rPr lang="en-US" sz="2000" b="1" baseline="30000" dirty="0">
                <a:solidFill>
                  <a:srgbClr val="FF0000"/>
                </a:solidFill>
                <a:highlight>
                  <a:srgbClr val="FFFFFF"/>
                </a:highlight>
                <a:latin typeface="Times New Roman" panose="02020603050405020304" pitchFamily="18" charset="0"/>
                <a:ea typeface="Times New Roman" panose="02020603050405020304" pitchFamily="18" charset="0"/>
              </a:rPr>
              <a:t>th</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a:t>
            </a:r>
            <a:r>
              <a:rPr lang="en-US" sz="2000" b="1" baseline="30000" dirty="0">
                <a:solidFill>
                  <a:srgbClr val="FF0000"/>
                </a:solidFill>
                <a:highlight>
                  <a:srgbClr val="FFFFFF"/>
                </a:highlight>
                <a:latin typeface="Times New Roman" panose="02020603050405020304" pitchFamily="18" charset="0"/>
                <a:ea typeface="Times New Roman" panose="02020603050405020304" pitchFamily="18" charset="0"/>
              </a:rPr>
              <a:t> </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11</a:t>
            </a:r>
            <a:r>
              <a:rPr lang="en-US" sz="2000" b="1" baseline="30000" dirty="0">
                <a:solidFill>
                  <a:srgbClr val="FF0000"/>
                </a:solidFill>
                <a:highlight>
                  <a:srgbClr val="FFFFFF"/>
                </a:highlight>
                <a:latin typeface="Times New Roman" panose="02020603050405020304" pitchFamily="18" charset="0"/>
                <a:ea typeface="Times New Roman" panose="02020603050405020304" pitchFamily="18" charset="0"/>
              </a:rPr>
              <a:t>th </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 12</a:t>
            </a:r>
            <a:r>
              <a:rPr lang="en-US" sz="2000" b="1" baseline="30000" dirty="0">
                <a:solidFill>
                  <a:srgbClr val="FF0000"/>
                </a:solidFill>
                <a:highlight>
                  <a:srgbClr val="FFFFFF"/>
                </a:highlight>
                <a:latin typeface="Times New Roman" panose="02020603050405020304" pitchFamily="18" charset="0"/>
                <a:ea typeface="Times New Roman" panose="02020603050405020304" pitchFamily="18" charset="0"/>
              </a:rPr>
              <a:t>th</a:t>
            </a:r>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 Graders</a:t>
            </a:r>
            <a:endParaRPr lang="en-US" sz="2000" dirty="0">
              <a:highlight>
                <a:srgbClr val="FFFFFF"/>
              </a:highlight>
              <a:latin typeface="Times New Roman" panose="02020603050405020304" pitchFamily="18" charset="0"/>
              <a:ea typeface="Times New Roman" panose="02020603050405020304" pitchFamily="18" charset="0"/>
            </a:endParaRPr>
          </a:p>
          <a:p>
            <a:pPr algn="ctr"/>
            <a:endParaRPr lang="en-US" sz="2000" b="1" dirty="0">
              <a:solidFill>
                <a:srgbClr val="FF0000"/>
              </a:solidFill>
              <a:effectLst/>
              <a:latin typeface="Times New Roman" panose="02020603050405020304" pitchFamily="18" charset="0"/>
              <a:ea typeface="Times New Roman" panose="02020603050405020304" pitchFamily="18" charset="0"/>
            </a:endParaRPr>
          </a:p>
          <a:p>
            <a:pPr algn="ctr" fontAlgn="base"/>
            <a:r>
              <a:rPr lang="en-US" sz="3600" b="1" dirty="0">
                <a:solidFill>
                  <a:srgbClr val="FF0000"/>
                </a:solidFill>
                <a:highlight>
                  <a:srgbClr val="FFFFFF"/>
                </a:highlight>
                <a:latin typeface="Times New Roman" panose="02020603050405020304" pitchFamily="18" charset="0"/>
                <a:ea typeface="Times New Roman" panose="02020603050405020304" pitchFamily="18" charset="0"/>
              </a:rPr>
              <a:t>May 11</a:t>
            </a:r>
            <a:r>
              <a:rPr lang="en-US" sz="3600" b="1" baseline="30000" dirty="0">
                <a:solidFill>
                  <a:srgbClr val="FF0000"/>
                </a:solidFill>
                <a:highlight>
                  <a:srgbClr val="FFFFFF"/>
                </a:highlight>
                <a:latin typeface="Times New Roman" panose="02020603050405020304" pitchFamily="18" charset="0"/>
                <a:ea typeface="Times New Roman" panose="02020603050405020304" pitchFamily="18" charset="0"/>
              </a:rPr>
              <a:t>th</a:t>
            </a:r>
            <a:r>
              <a:rPr lang="en-US" sz="3600" b="1" dirty="0">
                <a:solidFill>
                  <a:srgbClr val="FF0000"/>
                </a:solidFill>
                <a:highlight>
                  <a:srgbClr val="FFFFFF"/>
                </a:highlight>
                <a:latin typeface="Times New Roman" panose="02020603050405020304" pitchFamily="18" charset="0"/>
                <a:ea typeface="Times New Roman" panose="02020603050405020304" pitchFamily="18" charset="0"/>
              </a:rPr>
              <a:t>, 2026</a:t>
            </a:r>
            <a:endParaRPr lang="en-US" sz="4800" dirty="0">
              <a:highlight>
                <a:srgbClr val="FFFFFF"/>
              </a:highlight>
              <a:latin typeface="Times New Roman" panose="02020603050405020304" pitchFamily="18" charset="0"/>
              <a:ea typeface="Times New Roman" panose="02020603050405020304" pitchFamily="18" charset="0"/>
            </a:endParaRPr>
          </a:p>
          <a:p>
            <a:pPr algn="ctr" fontAlgn="base"/>
            <a:r>
              <a:rPr lang="en-US" sz="2000" b="1" dirty="0">
                <a:solidFill>
                  <a:srgbClr val="FF0000"/>
                </a:solidFill>
                <a:highlight>
                  <a:srgbClr val="FFFFFF"/>
                </a:highlight>
                <a:latin typeface="Times New Roman" panose="02020603050405020304" pitchFamily="18" charset="0"/>
                <a:ea typeface="Times New Roman" panose="02020603050405020304" pitchFamily="18" charset="0"/>
              </a:rPr>
              <a:t>from all RCIA Adult Candidates</a:t>
            </a:r>
            <a:endParaRPr lang="en-US" sz="2000" dirty="0">
              <a:highlight>
                <a:srgbClr val="FFFFFF"/>
              </a:highlight>
              <a:latin typeface="Times New Roman" panose="02020603050405020304" pitchFamily="18" charset="0"/>
              <a:ea typeface="Times New Roman" panose="02020603050405020304" pitchFamily="18" charset="0"/>
            </a:endParaRPr>
          </a:p>
          <a:p>
            <a:pPr algn="ctr"/>
            <a:r>
              <a:rPr lang="en-US" sz="2000" b="1" dirty="0">
                <a:solidFill>
                  <a:srgbClr val="FF0000"/>
                </a:solidFill>
                <a:latin typeface="Times New Roman" panose="02020603050405020304" pitchFamily="18" charset="0"/>
              </a:rPr>
              <a:t>from 7:00 pm to 8:30 pm </a:t>
            </a:r>
            <a:endParaRPr lang="en-US" sz="2800" dirty="0"/>
          </a:p>
        </p:txBody>
      </p:sp>
      <p:pic>
        <p:nvPicPr>
          <p:cNvPr id="6" name="Picture 5">
            <a:extLst>
              <a:ext uri="{FF2B5EF4-FFF2-40B4-BE49-F238E27FC236}">
                <a16:creationId xmlns:a16="http://schemas.microsoft.com/office/drawing/2014/main" id="{36E78A77-AADB-5291-7C8D-190300F6B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90803">
            <a:off x="6978553" y="1580713"/>
            <a:ext cx="5113919" cy="1151301"/>
          </a:xfrm>
          <a:prstGeom prst="rect">
            <a:avLst/>
          </a:prstGeom>
        </p:spPr>
      </p:pic>
      <p:pic>
        <p:nvPicPr>
          <p:cNvPr id="7" name="Picture 6" descr="A close-up of a logo&#10;&#10;Description automatically generated">
            <a:extLst>
              <a:ext uri="{FF2B5EF4-FFF2-40B4-BE49-F238E27FC236}">
                <a16:creationId xmlns:a16="http://schemas.microsoft.com/office/drawing/2014/main" id="{CB8372CC-1211-239C-35A7-13F7F964F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88909">
            <a:off x="7286349" y="3952679"/>
            <a:ext cx="4222330" cy="1533955"/>
          </a:xfrm>
          <a:prstGeom prst="rect">
            <a:avLst/>
          </a:prstGeom>
        </p:spPr>
      </p:pic>
    </p:spTree>
    <p:extLst>
      <p:ext uri="{BB962C8B-B14F-4D97-AF65-F5344CB8AC3E}">
        <p14:creationId xmlns:p14="http://schemas.microsoft.com/office/powerpoint/2010/main" val="245040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A098B543-A2D2-380B-297D-0C6AD6F48E3B}"/>
              </a:ext>
            </a:extLst>
          </p:cNvPr>
          <p:cNvPicPr>
            <a:picLocks noChangeAspect="1"/>
          </p:cNvPicPr>
          <p:nvPr/>
        </p:nvPicPr>
        <p:blipFill>
          <a:blip r:embed="rId2"/>
          <a:stretch>
            <a:fillRect/>
          </a:stretch>
        </p:blipFill>
        <p:spPr>
          <a:xfrm>
            <a:off x="141806" y="154005"/>
            <a:ext cx="8409693" cy="4982741"/>
          </a:xfrm>
          <a:prstGeom prst="rect">
            <a:avLst/>
          </a:prstGeom>
        </p:spPr>
      </p:pic>
      <p:sp>
        <p:nvSpPr>
          <p:cNvPr id="2" name="Title 1">
            <a:extLst>
              <a:ext uri="{FF2B5EF4-FFF2-40B4-BE49-F238E27FC236}">
                <a16:creationId xmlns:a16="http://schemas.microsoft.com/office/drawing/2014/main" id="{AEE9E8A2-0F39-B86A-A7E0-ACC3F6A917C8}"/>
              </a:ext>
            </a:extLst>
          </p:cNvPr>
          <p:cNvSpPr>
            <a:spLocks noGrp="1"/>
          </p:cNvSpPr>
          <p:nvPr>
            <p:ph type="title"/>
          </p:nvPr>
        </p:nvSpPr>
        <p:spPr>
          <a:xfrm>
            <a:off x="7757839" y="596644"/>
            <a:ext cx="3748361" cy="2798746"/>
          </a:xfrm>
          <a:noFill/>
        </p:spPr>
        <p:txBody>
          <a:bodyPr anchor="ctr">
            <a:normAutofit fontScale="90000"/>
          </a:bodyPr>
          <a:lstStyle/>
          <a:p>
            <a:pPr algn="ctr"/>
            <a:r>
              <a:rPr lang="en-US" sz="6000" dirty="0"/>
              <a:t>Parent’s Handbook</a:t>
            </a:r>
          </a:p>
        </p:txBody>
      </p:sp>
      <p:sp>
        <p:nvSpPr>
          <p:cNvPr id="3" name="Content Placeholder 2">
            <a:extLst>
              <a:ext uri="{FF2B5EF4-FFF2-40B4-BE49-F238E27FC236}">
                <a16:creationId xmlns:a16="http://schemas.microsoft.com/office/drawing/2014/main" id="{2597353A-8EA2-FD6E-B134-0BFD69C5522D}"/>
              </a:ext>
            </a:extLst>
          </p:cNvPr>
          <p:cNvSpPr>
            <a:spLocks noGrp="1"/>
          </p:cNvSpPr>
          <p:nvPr>
            <p:ph idx="1"/>
          </p:nvPr>
        </p:nvSpPr>
        <p:spPr>
          <a:xfrm>
            <a:off x="7632072" y="3087233"/>
            <a:ext cx="3992578" cy="1186384"/>
          </a:xfrm>
        </p:spPr>
        <p:txBody>
          <a:bodyPr>
            <a:normAutofit/>
          </a:bodyPr>
          <a:lstStyle/>
          <a:p>
            <a:pPr marL="0" marR="0" lvl="0" indent="0" algn="ctr">
              <a:spcBef>
                <a:spcPts val="0"/>
              </a:spcBef>
              <a:spcAft>
                <a:spcPts val="0"/>
              </a:spcAft>
              <a:buClr>
                <a:srgbClr val="000000"/>
              </a:buClr>
              <a:buNone/>
            </a:pPr>
            <a:r>
              <a:rPr lang="en-US" sz="3200" b="1" u="none" strike="noStrike" dirty="0">
                <a:effectLst/>
                <a:latin typeface="Times New Roman" panose="02020603050405020304" pitchFamily="18" charset="0"/>
                <a:ea typeface="Calibri" panose="020F0502020204030204" pitchFamily="34" charset="0"/>
              </a:rPr>
              <a:t>Por favor </a:t>
            </a:r>
            <a:r>
              <a:rPr lang="en-US" sz="3200" b="1" u="none" strike="noStrike" dirty="0" err="1">
                <a:effectLst/>
                <a:latin typeface="Times New Roman" panose="02020603050405020304" pitchFamily="18" charset="0"/>
                <a:ea typeface="Calibri" panose="020F0502020204030204" pitchFamily="34" charset="0"/>
              </a:rPr>
              <a:t>leerlo</a:t>
            </a:r>
            <a:endParaRPr lang="en-US" sz="3200" b="1" u="none" strike="noStrike" dirty="0">
              <a:effectLst/>
              <a:latin typeface="Times New Roman" panose="02020603050405020304" pitchFamily="18" charset="0"/>
              <a:ea typeface="Calibri" panose="020F0502020204030204" pitchFamily="34" charset="0"/>
            </a:endParaRPr>
          </a:p>
          <a:p>
            <a:pPr marL="0" marR="0" lvl="0" indent="0" algn="ctr">
              <a:spcBef>
                <a:spcPts val="0"/>
              </a:spcBef>
              <a:spcAft>
                <a:spcPts val="0"/>
              </a:spcAft>
              <a:buClr>
                <a:srgbClr val="000000"/>
              </a:buClr>
              <a:buNone/>
            </a:pPr>
            <a:r>
              <a:rPr lang="en-US" sz="3200" b="1" u="none" strike="noStrike" dirty="0">
                <a:effectLst/>
                <a:latin typeface="Times New Roman" panose="02020603050405020304" pitchFamily="18" charset="0"/>
                <a:ea typeface="Calibri" panose="020F0502020204030204" pitchFamily="34" charset="0"/>
              </a:rPr>
              <a:t>Please read it</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E3B08772-1A37-8E70-8C8E-03036003F007}"/>
              </a:ext>
            </a:extLst>
          </p:cNvPr>
          <p:cNvSpPr txBox="1"/>
          <p:nvPr/>
        </p:nvSpPr>
        <p:spPr>
          <a:xfrm>
            <a:off x="1619157" y="5595247"/>
            <a:ext cx="8953686" cy="523220"/>
          </a:xfrm>
          <a:prstGeom prst="rect">
            <a:avLst/>
          </a:prstGeom>
          <a:noFill/>
        </p:spPr>
        <p:txBody>
          <a:bodyPr wrap="square">
            <a:spAutoFit/>
          </a:bodyPr>
          <a:lstStyle/>
          <a:p>
            <a:pPr marL="17145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hlinkClick r:id="rId3"/>
              </a:rPr>
              <a:t>http://guadalupedoral.info/forparents/parent-handbook/</a:t>
            </a:r>
            <a:endPar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486730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2F4223C-ACFF-62A6-9434-2614289F0153}"/>
              </a:ext>
            </a:extLst>
          </p:cNvPr>
          <p:cNvSpPr>
            <a:spLocks noGrp="1"/>
          </p:cNvSpPr>
          <p:nvPr>
            <p:ph type="title"/>
          </p:nvPr>
        </p:nvSpPr>
        <p:spPr>
          <a:xfrm>
            <a:off x="439903" y="596644"/>
            <a:ext cx="6054390" cy="1347537"/>
          </a:xfrm>
        </p:spPr>
        <p:txBody>
          <a:bodyPr vert="horz" lIns="91440" tIns="45720" rIns="91440" bIns="45720" rtlCol="0" anchor="b">
            <a:normAutofit/>
          </a:bodyPr>
          <a:lstStyle/>
          <a:p>
            <a:pPr>
              <a:lnSpc>
                <a:spcPct val="90000"/>
              </a:lnSpc>
            </a:pPr>
            <a:r>
              <a:rPr lang="en-US" sz="42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rPr>
              <a:t>End of Year Retreat for Parents &amp; Students</a:t>
            </a:r>
          </a:p>
        </p:txBody>
      </p:sp>
      <p:sp>
        <p:nvSpPr>
          <p:cNvPr id="6" name="TextBox 5">
            <a:extLst>
              <a:ext uri="{FF2B5EF4-FFF2-40B4-BE49-F238E27FC236}">
                <a16:creationId xmlns:a16="http://schemas.microsoft.com/office/drawing/2014/main" id="{D9EA9EF0-2C25-9AF5-BB23-D669E46DE3E5}"/>
              </a:ext>
            </a:extLst>
          </p:cNvPr>
          <p:cNvSpPr txBox="1"/>
          <p:nvPr/>
        </p:nvSpPr>
        <p:spPr>
          <a:xfrm>
            <a:off x="439904" y="2165684"/>
            <a:ext cx="6054390" cy="409533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Doral Academy: </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Sunday May 3rd, 2026</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Shelton Academy:</a:t>
            </a:r>
          </a:p>
          <a:p>
            <a:pPr marL="0" marR="0" lvl="0" indent="0" algn="l" defTabSz="914400" rtl="0" eaLnBrk="1" fontAlgn="auto" latinLnBrk="0" hangingPunct="1">
              <a:lnSpc>
                <a:spcPct val="110000"/>
              </a:lnSpc>
              <a:spcBef>
                <a:spcPts val="0"/>
              </a:spcBef>
              <a:spcAft>
                <a:spcPts val="600"/>
              </a:spcAft>
              <a:buClr>
                <a:srgbClr val="20304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Monday May 4</a:t>
            </a:r>
            <a:r>
              <a:rPr kumimoji="0" lang="en-US" sz="2800" b="1" i="0" u="none" strike="noStrike" kern="1200" cap="none" spc="0" normalizeH="0" baseline="3000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Tuesday May 5</a:t>
            </a:r>
            <a:r>
              <a:rPr kumimoji="0" lang="en-US" sz="2800" b="1" i="0" u="none" strike="noStrike" kern="1200" cap="none" spc="0" normalizeH="0" baseline="3000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a:t>
            </a:r>
            <a:b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Wednesday May 6</a:t>
            </a:r>
            <a:r>
              <a:rPr kumimoji="0" lang="en-US" sz="28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2026</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A white dove in fire&#10;&#10;AI-generated content may be incorrect.">
            <a:extLst>
              <a:ext uri="{FF2B5EF4-FFF2-40B4-BE49-F238E27FC236}">
                <a16:creationId xmlns:a16="http://schemas.microsoft.com/office/drawing/2014/main" id="{D1BFAA5D-B58F-F7A7-D1D3-153F29175210}"/>
              </a:ext>
            </a:extLst>
          </p:cNvPr>
          <p:cNvPicPr>
            <a:picLocks noChangeAspect="1"/>
          </p:cNvPicPr>
          <p:nvPr/>
        </p:nvPicPr>
        <p:blipFill>
          <a:blip r:embed="rId2">
            <a:extLst>
              <a:ext uri="{28A0092B-C50C-407E-A947-70E740481C1C}">
                <a14:useLocalDpi xmlns:a14="http://schemas.microsoft.com/office/drawing/2010/main" val="0"/>
              </a:ext>
            </a:extLst>
          </a:blip>
          <a:srcRect l="8854" r="3083"/>
          <a:stretch>
            <a:fillRect/>
          </a:stretch>
        </p:blipFill>
        <p:spPr>
          <a:xfrm>
            <a:off x="6662889" y="596644"/>
            <a:ext cx="4925879" cy="5664375"/>
          </a:xfrm>
          <a:prstGeom prst="rect">
            <a:avLst/>
          </a:prstGeom>
        </p:spPr>
      </p:pic>
    </p:spTree>
    <p:extLst>
      <p:ext uri="{BB962C8B-B14F-4D97-AF65-F5344CB8AC3E}">
        <p14:creationId xmlns:p14="http://schemas.microsoft.com/office/powerpoint/2010/main" val="1298324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816C8-DA24-2895-3D74-D66B013D0671}"/>
              </a:ext>
            </a:extLst>
          </p:cNvPr>
          <p:cNvSpPr>
            <a:spLocks noGrp="1"/>
          </p:cNvSpPr>
          <p:nvPr>
            <p:ph idx="1"/>
          </p:nvPr>
        </p:nvSpPr>
        <p:spPr>
          <a:xfrm>
            <a:off x="4000991" y="4131435"/>
            <a:ext cx="8191008" cy="2486535"/>
          </a:xfrm>
        </p:spPr>
        <p:txBody>
          <a:bodyPr>
            <a:normAutofit/>
          </a:bodyPr>
          <a:lstStyle/>
          <a:p>
            <a:pPr marR="0" indent="0" algn="ctr" fontAlgn="base">
              <a:spcBef>
                <a:spcPts val="0"/>
              </a:spcBef>
              <a:spcAft>
                <a:spcPts val="0"/>
              </a:spcAft>
              <a:buNone/>
            </a:pPr>
            <a:r>
              <a:rPr lang="en-US" sz="2800" b="1" dirty="0">
                <a:effectLst/>
                <a:highlight>
                  <a:srgbClr val="FFFFFF"/>
                </a:highlight>
                <a:latin typeface="Times New Roman" panose="02020603050405020304" pitchFamily="18" charset="0"/>
                <a:ea typeface="Times New Roman" panose="02020603050405020304" pitchFamily="18" charset="0"/>
              </a:rPr>
              <a:t>The Final Exam will be online, </a:t>
            </a:r>
            <a:br>
              <a:rPr lang="en-US" sz="2800" b="1" dirty="0">
                <a:effectLst/>
                <a:highlight>
                  <a:srgbClr val="FFFFFF"/>
                </a:highlight>
                <a:latin typeface="Times New Roman" panose="02020603050405020304" pitchFamily="18" charset="0"/>
                <a:ea typeface="Times New Roman" panose="02020603050405020304" pitchFamily="18" charset="0"/>
              </a:rPr>
            </a:br>
            <a:r>
              <a:rPr lang="en-US" sz="2800" b="1" dirty="0">
                <a:effectLst/>
                <a:highlight>
                  <a:srgbClr val="FFFFFF"/>
                </a:highlight>
                <a:latin typeface="Times New Roman" panose="02020603050405020304" pitchFamily="18" charset="0"/>
                <a:ea typeface="Times New Roman" panose="02020603050405020304" pitchFamily="18" charset="0"/>
              </a:rPr>
              <a:t>Using the Parish Google Classroom</a:t>
            </a:r>
          </a:p>
          <a:p>
            <a:pPr marR="0" indent="0" algn="ctr" fontAlgn="base">
              <a:spcBef>
                <a:spcPts val="0"/>
              </a:spcBef>
              <a:spcAft>
                <a:spcPts val="0"/>
              </a:spcAft>
              <a:buNone/>
            </a:pPr>
            <a:endParaRPr lang="en-US" sz="2800" b="1" dirty="0">
              <a:effectLst/>
              <a:highlight>
                <a:srgbClr val="FFFFFF"/>
              </a:highlight>
              <a:latin typeface="Times New Roman" panose="02020603050405020304" pitchFamily="18" charset="0"/>
              <a:ea typeface="Times New Roman" panose="02020603050405020304" pitchFamily="18" charset="0"/>
            </a:endParaRPr>
          </a:p>
          <a:p>
            <a:pPr marR="0" indent="0" algn="ctr" fontAlgn="base">
              <a:spcBef>
                <a:spcPts val="0"/>
              </a:spcBef>
              <a:spcAft>
                <a:spcPts val="0"/>
              </a:spcAft>
              <a:buNone/>
            </a:pPr>
            <a:r>
              <a:rPr lang="en-US" sz="1800" b="1" dirty="0">
                <a:highlight>
                  <a:srgbClr val="FFFFFF"/>
                </a:highlight>
                <a:latin typeface="Times New Roman" panose="02020603050405020304" pitchFamily="18" charset="0"/>
                <a:ea typeface="Times New Roman" panose="02020603050405020304" pitchFamily="18" charset="0"/>
              </a:rPr>
              <a:t>Please visit this page for more information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marR="0" indent="0" fontAlgn="base">
              <a:spcBef>
                <a:spcPts val="0"/>
              </a:spcBef>
              <a:spcAft>
                <a:spcPts val="0"/>
              </a:spcAft>
              <a:buNone/>
            </a:pPr>
            <a:r>
              <a:rPr lang="en-US" sz="2000" dirty="0">
                <a:effectLst/>
                <a:highlight>
                  <a:srgbClr val="FFFFFF"/>
                </a:highlight>
                <a:latin typeface="Times New Roman" panose="02020603050405020304" pitchFamily="18" charset="0"/>
                <a:ea typeface="Times New Roman" panose="02020603050405020304" pitchFamily="18" charset="0"/>
              </a:rPr>
              <a:t> </a:t>
            </a:r>
            <a:r>
              <a:rPr lang="en-US" sz="2000" u="sng" dirty="0">
                <a:effectLst/>
                <a:latin typeface="Times New Roman" panose="02020603050405020304" pitchFamily="18" charset="0"/>
                <a:ea typeface="Times New Roman" panose="02020603050405020304" pitchFamily="18" charset="0"/>
                <a:hlinkClick r:id="rId2"/>
              </a:rPr>
              <a:t>www.guadalupedoral.info/confirmation-page/confirmation-exam-mandatory/</a:t>
            </a:r>
            <a:endParaRPr lang="en-US" sz="2000" dirty="0"/>
          </a:p>
        </p:txBody>
      </p:sp>
      <p:pic>
        <p:nvPicPr>
          <p:cNvPr id="5" name="Picture 4">
            <a:extLst>
              <a:ext uri="{FF2B5EF4-FFF2-40B4-BE49-F238E27FC236}">
                <a16:creationId xmlns:a16="http://schemas.microsoft.com/office/drawing/2014/main" id="{392218C4-1858-53D7-F5FC-8E6F3E7F58C6}"/>
              </a:ext>
            </a:extLst>
          </p:cNvPr>
          <p:cNvPicPr>
            <a:picLocks noChangeAspect="1"/>
          </p:cNvPicPr>
          <p:nvPr/>
        </p:nvPicPr>
        <p:blipFill>
          <a:blip r:embed="rId3"/>
          <a:stretch>
            <a:fillRect/>
          </a:stretch>
        </p:blipFill>
        <p:spPr>
          <a:xfrm>
            <a:off x="0" y="-23064"/>
            <a:ext cx="12192000" cy="4031369"/>
          </a:xfrm>
          <a:prstGeom prst="rect">
            <a:avLst/>
          </a:prstGeom>
        </p:spPr>
      </p:pic>
      <p:pic>
        <p:nvPicPr>
          <p:cNvPr id="6" name="Picture 5">
            <a:extLst>
              <a:ext uri="{FF2B5EF4-FFF2-40B4-BE49-F238E27FC236}">
                <a16:creationId xmlns:a16="http://schemas.microsoft.com/office/drawing/2014/main" id="{34BAA3CD-8241-2BB0-6BE4-D2F62E3A9E67}"/>
              </a:ext>
            </a:extLst>
          </p:cNvPr>
          <p:cNvPicPr>
            <a:picLocks noChangeAspect="1"/>
          </p:cNvPicPr>
          <p:nvPr/>
        </p:nvPicPr>
        <p:blipFill>
          <a:blip r:embed="rId4"/>
          <a:stretch>
            <a:fillRect/>
          </a:stretch>
        </p:blipFill>
        <p:spPr>
          <a:xfrm>
            <a:off x="389015" y="4191697"/>
            <a:ext cx="3611976" cy="2366010"/>
          </a:xfrm>
          <a:prstGeom prst="rect">
            <a:avLst/>
          </a:prstGeom>
        </p:spPr>
      </p:pic>
      <p:sp>
        <p:nvSpPr>
          <p:cNvPr id="9" name="Title 8">
            <a:extLst>
              <a:ext uri="{FF2B5EF4-FFF2-40B4-BE49-F238E27FC236}">
                <a16:creationId xmlns:a16="http://schemas.microsoft.com/office/drawing/2014/main" id="{1B16C4B4-9119-92CF-F2FD-456C03B0500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9865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E686-54D9-0158-3BC6-4F77152F8279}"/>
              </a:ext>
            </a:extLst>
          </p:cNvPr>
          <p:cNvSpPr>
            <a:spLocks noGrp="1"/>
          </p:cNvSpPr>
          <p:nvPr>
            <p:ph type="title"/>
          </p:nvPr>
        </p:nvSpPr>
        <p:spPr>
          <a:xfrm>
            <a:off x="865498" y="728082"/>
            <a:ext cx="8488144" cy="1136072"/>
          </a:xfrm>
        </p:spPr>
        <p:txBody>
          <a:bodyPr>
            <a:normAutofit/>
          </a:bodyPr>
          <a:lstStyle/>
          <a:p>
            <a:r>
              <a:rPr lang="en-US" dirty="0">
                <a:solidFill>
                  <a:srgbClr val="0070C0"/>
                </a:solidFill>
              </a:rPr>
              <a:t>Quizlet</a:t>
            </a:r>
          </a:p>
        </p:txBody>
      </p:sp>
      <p:sp>
        <p:nvSpPr>
          <p:cNvPr id="3" name="Content Placeholder 2">
            <a:extLst>
              <a:ext uri="{FF2B5EF4-FFF2-40B4-BE49-F238E27FC236}">
                <a16:creationId xmlns:a16="http://schemas.microsoft.com/office/drawing/2014/main" id="{D73F5276-DEC1-FF2E-276C-FA79C8A61B72}"/>
              </a:ext>
            </a:extLst>
          </p:cNvPr>
          <p:cNvSpPr>
            <a:spLocks noGrp="1"/>
          </p:cNvSpPr>
          <p:nvPr>
            <p:ph idx="1"/>
          </p:nvPr>
        </p:nvSpPr>
        <p:spPr>
          <a:xfrm>
            <a:off x="865498" y="2375025"/>
            <a:ext cx="7935601" cy="3042795"/>
          </a:xfrm>
        </p:spPr>
        <p:txBody>
          <a:bodyPr>
            <a:normAutofit/>
          </a:bodyPr>
          <a:lstStyle/>
          <a:p>
            <a:pPr marL="0" marR="0" fontAlgn="base">
              <a:lnSpc>
                <a:spcPct val="110000"/>
              </a:lnSpc>
              <a:spcBef>
                <a:spcPts val="0"/>
              </a:spcBef>
              <a:spcAft>
                <a:spcPts val="0"/>
              </a:spcAft>
            </a:pPr>
            <a:r>
              <a:rPr lang="en-US" dirty="0">
                <a:effectLst/>
                <a:highlight>
                  <a:srgbClr val="FFFFFF"/>
                </a:highlight>
                <a:latin typeface="Times New Roman" panose="02020603050405020304" pitchFamily="18" charset="0"/>
                <a:ea typeface="Times New Roman" panose="02020603050405020304" pitchFamily="18" charset="0"/>
              </a:rPr>
              <a:t>Now you have our Handbook for Confirmation in Quizlet.</a:t>
            </a:r>
          </a:p>
          <a:p>
            <a:pPr marL="0" marR="0" fontAlgn="base">
              <a:lnSpc>
                <a:spcPct val="110000"/>
              </a:lnSpc>
              <a:spcBef>
                <a:spcPts val="0"/>
              </a:spcBef>
              <a:spcAft>
                <a:spcPts val="0"/>
              </a:spcAft>
            </a:pPr>
            <a:r>
              <a:rPr lang="en-US" dirty="0">
                <a:effectLst/>
                <a:highlight>
                  <a:srgbClr val="FFFFFF"/>
                </a:highlight>
                <a:latin typeface="Times New Roman" panose="02020603050405020304" pitchFamily="18" charset="0"/>
                <a:ea typeface="Times New Roman" panose="02020603050405020304" pitchFamily="18" charset="0"/>
              </a:rPr>
              <a:t>Using it will help you to study faster and learn the key elements of the Confirmation Exam</a:t>
            </a:r>
          </a:p>
          <a:p>
            <a:pPr marL="0" marR="0" fontAlgn="base">
              <a:lnSpc>
                <a:spcPct val="110000"/>
              </a:lnSpc>
              <a:spcBef>
                <a:spcPts val="0"/>
              </a:spcBef>
              <a:spcAft>
                <a:spcPts val="0"/>
              </a:spcAft>
            </a:pPr>
            <a:r>
              <a:rPr lang="en-US" b="1" dirty="0">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Quizlet English: </a:t>
            </a:r>
            <a:r>
              <a:rPr lang="en-US" b="1" u="sng" dirty="0">
                <a:solidFill>
                  <a:srgbClr val="0070C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https://quizlet.com/join/E5tgT2Y5S</a:t>
            </a:r>
            <a:endParaRPr lang="en-US" b="1" dirty="0">
              <a:solidFill>
                <a:srgbClr val="0070C0"/>
              </a:solidFill>
              <a:effectLst/>
              <a:highlight>
                <a:srgbClr val="FFFFFF"/>
              </a:highlight>
              <a:latin typeface="Calibri Light" panose="020F0302020204030204" pitchFamily="34" charset="0"/>
              <a:ea typeface="Times New Roman" panose="02020603050405020304" pitchFamily="18" charset="0"/>
              <a:cs typeface="Times New Roman" panose="02020603050405020304" pitchFamily="18" charset="0"/>
            </a:endParaRPr>
          </a:p>
          <a:p>
            <a:pPr marL="0" marR="0" fontAlgn="base">
              <a:lnSpc>
                <a:spcPct val="110000"/>
              </a:lnSpc>
              <a:spcBef>
                <a:spcPts val="0"/>
              </a:spcBef>
              <a:spcAft>
                <a:spcPts val="0"/>
              </a:spcAft>
            </a:pPr>
            <a:r>
              <a:rPr lang="es-ES" dirty="0">
                <a:effectLst/>
                <a:highlight>
                  <a:srgbClr val="FFFFFF"/>
                </a:highlight>
                <a:latin typeface="Times New Roman" panose="02020603050405020304" pitchFamily="18" charset="0"/>
                <a:ea typeface="Times New Roman" panose="02020603050405020304" pitchFamily="18" charset="0"/>
              </a:rPr>
              <a:t>Ahora tienes el </a:t>
            </a:r>
            <a:r>
              <a:rPr lang="es-ES" dirty="0" err="1">
                <a:effectLst/>
                <a:highlight>
                  <a:srgbClr val="FFFFFF"/>
                </a:highlight>
                <a:latin typeface="Times New Roman" panose="02020603050405020304" pitchFamily="18" charset="0"/>
                <a:ea typeface="Times New Roman" panose="02020603050405020304" pitchFamily="18" charset="0"/>
              </a:rPr>
              <a:t>Handbook</a:t>
            </a:r>
            <a:r>
              <a:rPr lang="es-ES" dirty="0">
                <a:effectLst/>
                <a:highlight>
                  <a:srgbClr val="FFFFFF"/>
                </a:highlight>
                <a:latin typeface="Times New Roman" panose="02020603050405020304" pitchFamily="18" charset="0"/>
                <a:ea typeface="Times New Roman" panose="02020603050405020304" pitchFamily="18" charset="0"/>
              </a:rPr>
              <a:t> de </a:t>
            </a:r>
            <a:r>
              <a:rPr lang="es-ES" dirty="0" err="1">
                <a:effectLst/>
                <a:highlight>
                  <a:srgbClr val="FFFFFF"/>
                </a:highlight>
                <a:latin typeface="Times New Roman" panose="02020603050405020304" pitchFamily="18" charset="0"/>
                <a:ea typeface="Times New Roman" panose="02020603050405020304" pitchFamily="18" charset="0"/>
              </a:rPr>
              <a:t>Confirmacion</a:t>
            </a:r>
            <a:r>
              <a:rPr lang="es-ES" dirty="0">
                <a:effectLst/>
                <a:highlight>
                  <a:srgbClr val="FFFFFF"/>
                </a:highlight>
                <a:latin typeface="Times New Roman" panose="02020603050405020304" pitchFamily="18" charset="0"/>
                <a:ea typeface="Times New Roman" panose="02020603050405020304" pitchFamily="18" charset="0"/>
              </a:rPr>
              <a:t> en </a:t>
            </a:r>
            <a:r>
              <a:rPr lang="es-ES" dirty="0" err="1">
                <a:effectLst/>
                <a:highlight>
                  <a:srgbClr val="FFFFFF"/>
                </a:highlight>
                <a:latin typeface="Times New Roman" panose="02020603050405020304" pitchFamily="18" charset="0"/>
                <a:ea typeface="Times New Roman" panose="02020603050405020304" pitchFamily="18" charset="0"/>
              </a:rPr>
              <a:t>Quizlet</a:t>
            </a:r>
            <a:r>
              <a:rPr lang="es-ES" dirty="0">
                <a:effectLst/>
                <a:highlight>
                  <a:srgbClr val="FFFFFF"/>
                </a:highlight>
                <a:latin typeface="Times New Roman" panose="02020603050405020304" pitchFamily="18" charset="0"/>
                <a:ea typeface="Times New Roman" panose="02020603050405020304" pitchFamily="18" charset="0"/>
              </a:rPr>
              <a:t>.</a:t>
            </a:r>
            <a:endParaRPr lang="en-US" dirty="0">
              <a:effectLst/>
              <a:highlight>
                <a:srgbClr val="FFFFFF"/>
              </a:highlight>
              <a:latin typeface="Times New Roman" panose="02020603050405020304" pitchFamily="18" charset="0"/>
              <a:ea typeface="Times New Roman" panose="02020603050405020304" pitchFamily="18" charset="0"/>
            </a:endParaRPr>
          </a:p>
          <a:p>
            <a:pPr marL="0" marR="0" fontAlgn="base">
              <a:lnSpc>
                <a:spcPct val="110000"/>
              </a:lnSpc>
              <a:spcBef>
                <a:spcPts val="0"/>
              </a:spcBef>
              <a:spcAft>
                <a:spcPts val="0"/>
              </a:spcAft>
            </a:pPr>
            <a:r>
              <a:rPr lang="es-ES" dirty="0">
                <a:effectLst/>
                <a:highlight>
                  <a:srgbClr val="FFFFFF"/>
                </a:highlight>
                <a:latin typeface="Times New Roman" panose="02020603050405020304" pitchFamily="18" charset="0"/>
                <a:ea typeface="Times New Roman" panose="02020603050405020304" pitchFamily="18" charset="0"/>
              </a:rPr>
              <a:t>Usando esta herramienta podrás estudiar más rápido y podrás aprender los elementos claves del Examen de Confirmación.</a:t>
            </a:r>
            <a:endParaRPr lang="en-US" dirty="0">
              <a:effectLst/>
              <a:highlight>
                <a:srgbClr val="FFFFFF"/>
              </a:highlight>
              <a:latin typeface="Times New Roman" panose="02020603050405020304" pitchFamily="18" charset="0"/>
              <a:ea typeface="Times New Roman" panose="02020603050405020304" pitchFamily="18" charset="0"/>
            </a:endParaRPr>
          </a:p>
          <a:p>
            <a:pPr>
              <a:lnSpc>
                <a:spcPct val="110000"/>
              </a:lnSpc>
            </a:pPr>
            <a:r>
              <a:rPr lang="en-US" dirty="0">
                <a:effectLst/>
                <a:latin typeface="Times New Roman" panose="02020603050405020304" pitchFamily="18" charset="0"/>
                <a:ea typeface="Times New Roman" panose="02020603050405020304" pitchFamily="18" charset="0"/>
              </a:rPr>
              <a:t>Quizlet Spanish: </a:t>
            </a:r>
            <a:r>
              <a:rPr lang="en-US" u="sng" dirty="0">
                <a:solidFill>
                  <a:srgbClr val="0070C0"/>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https://quizlet.com/join/rQFyDM3EC</a:t>
            </a:r>
            <a:endParaRPr lang="en-US" dirty="0">
              <a:solidFill>
                <a:srgbClr val="0070C0"/>
              </a:solidFill>
            </a:endParaRPr>
          </a:p>
        </p:txBody>
      </p:sp>
      <p:pic>
        <p:nvPicPr>
          <p:cNvPr id="6" name="Picture 5">
            <a:hlinkClick r:id="rId4"/>
            <a:extLst>
              <a:ext uri="{FF2B5EF4-FFF2-40B4-BE49-F238E27FC236}">
                <a16:creationId xmlns:a16="http://schemas.microsoft.com/office/drawing/2014/main" id="{E8591561-FE1C-699F-1B29-F25111C7E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5400000">
            <a:off x="7264842" y="1753469"/>
            <a:ext cx="6145029" cy="3072514"/>
          </a:xfrm>
          <a:prstGeom prst="rect">
            <a:avLst/>
          </a:prstGeom>
          <a:noFill/>
        </p:spPr>
      </p:pic>
    </p:spTree>
    <p:extLst>
      <p:ext uri="{BB962C8B-B14F-4D97-AF65-F5344CB8AC3E}">
        <p14:creationId xmlns:p14="http://schemas.microsoft.com/office/powerpoint/2010/main" val="437084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575EB0-F896-2998-3B3E-FF39FB864022}"/>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0DD922C-27B7-3398-825F-4B5F48D7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E28F11FF-F06E-A7D8-A3F6-8FB2CCBF7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6E9E751-C528-614D-03F5-7F16B8C4DB02}"/>
              </a:ext>
            </a:extLst>
          </p:cNvPr>
          <p:cNvSpPr txBox="1"/>
          <p:nvPr/>
        </p:nvSpPr>
        <p:spPr>
          <a:xfrm>
            <a:off x="5622060" y="762538"/>
            <a:ext cx="6799293" cy="305784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Dress Code</a:t>
            </a:r>
          </a:p>
        </p:txBody>
      </p:sp>
      <p:sp>
        <p:nvSpPr>
          <p:cNvPr id="33" name="sketch line">
            <a:extLst>
              <a:ext uri="{FF2B5EF4-FFF2-40B4-BE49-F238E27FC236}">
                <a16:creationId xmlns:a16="http://schemas.microsoft.com/office/drawing/2014/main" id="{B47734CD-8A52-3E6B-C7EC-DEB407A96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Graphic 1" descr="Dress">
            <a:extLst>
              <a:ext uri="{FF2B5EF4-FFF2-40B4-BE49-F238E27FC236}">
                <a16:creationId xmlns:a16="http://schemas.microsoft.com/office/drawing/2014/main" id="{F18BE054-8860-42B7-4C4E-851D0942F4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441" y="1744513"/>
            <a:ext cx="1857329" cy="1857329"/>
          </a:xfrm>
          <a:prstGeom prst="rect">
            <a:avLst/>
          </a:prstGeom>
        </p:spPr>
      </p:pic>
      <p:pic>
        <p:nvPicPr>
          <p:cNvPr id="3" name="Graphic 2" descr="Suit">
            <a:extLst>
              <a:ext uri="{FF2B5EF4-FFF2-40B4-BE49-F238E27FC236}">
                <a16:creationId xmlns:a16="http://schemas.microsoft.com/office/drawing/2014/main" id="{A189BE39-F049-340B-C102-5BB8C92E40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8640" y="3372592"/>
            <a:ext cx="1857329" cy="1857329"/>
          </a:xfrm>
          <a:prstGeom prst="rect">
            <a:avLst/>
          </a:prstGeom>
        </p:spPr>
      </p:pic>
    </p:spTree>
    <p:extLst>
      <p:ext uri="{BB962C8B-B14F-4D97-AF65-F5344CB8AC3E}">
        <p14:creationId xmlns:p14="http://schemas.microsoft.com/office/powerpoint/2010/main" val="1396713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DDDA-7056-EB64-737E-D63C5068DAE1}"/>
              </a:ext>
            </a:extLst>
          </p:cNvPr>
          <p:cNvSpPr>
            <a:spLocks noGrp="1"/>
          </p:cNvSpPr>
          <p:nvPr>
            <p:ph type="title"/>
          </p:nvPr>
        </p:nvSpPr>
        <p:spPr>
          <a:xfrm>
            <a:off x="793272" y="403628"/>
            <a:ext cx="9040687" cy="1136072"/>
          </a:xfrm>
        </p:spPr>
        <p:txBody>
          <a:bodyPr>
            <a:normAutofit fontScale="90000"/>
          </a:bodyPr>
          <a:lstStyle/>
          <a:p>
            <a:r>
              <a:rPr lang="en-US" sz="4000" dirty="0">
                <a:solidFill>
                  <a:srgbClr val="0070C0"/>
                </a:solidFill>
              </a:rPr>
              <a:t>Dress Code for the </a:t>
            </a:r>
            <a:br>
              <a:rPr lang="en-US" sz="4000" dirty="0">
                <a:solidFill>
                  <a:srgbClr val="0070C0"/>
                </a:solidFill>
              </a:rPr>
            </a:br>
            <a:r>
              <a:rPr lang="en-US" sz="4000" dirty="0">
                <a:solidFill>
                  <a:srgbClr val="0070C0"/>
                </a:solidFill>
              </a:rPr>
              <a:t>Confirmation Mass</a:t>
            </a:r>
          </a:p>
        </p:txBody>
      </p:sp>
      <p:sp>
        <p:nvSpPr>
          <p:cNvPr id="3" name="Content Placeholder 2">
            <a:extLst>
              <a:ext uri="{FF2B5EF4-FFF2-40B4-BE49-F238E27FC236}">
                <a16:creationId xmlns:a16="http://schemas.microsoft.com/office/drawing/2014/main" id="{528EFC34-39F8-BEDB-D286-FC99E68A6AAA}"/>
              </a:ext>
            </a:extLst>
          </p:cNvPr>
          <p:cNvSpPr>
            <a:spLocks noGrp="1"/>
          </p:cNvSpPr>
          <p:nvPr>
            <p:ph idx="1"/>
          </p:nvPr>
        </p:nvSpPr>
        <p:spPr>
          <a:xfrm>
            <a:off x="793272" y="1928389"/>
            <a:ext cx="5585226" cy="4238604"/>
          </a:xfrm>
        </p:spPr>
        <p:txBody>
          <a:bodyPr>
            <a:normAutofit fontScale="92500" lnSpcReduction="20000"/>
          </a:bodyPr>
          <a:lstStyle/>
          <a:p>
            <a:pPr marL="0" marR="0" indent="0" fontAlgn="base">
              <a:lnSpc>
                <a:spcPct val="110000"/>
              </a:lnSpc>
              <a:spcBef>
                <a:spcPts val="0"/>
              </a:spcBef>
              <a:spcAft>
                <a:spcPts val="0"/>
              </a:spcAft>
              <a:buNone/>
            </a:pPr>
            <a:r>
              <a:rPr lang="en-US" sz="4300" b="1" dirty="0">
                <a:solidFill>
                  <a:schemeClr val="accent6">
                    <a:lumMod val="60000"/>
                    <a:lumOff val="40000"/>
                  </a:schemeClr>
                </a:solidFill>
                <a:effectLst/>
                <a:highlight>
                  <a:srgbClr val="FFFFFF"/>
                </a:highlight>
                <a:latin typeface="Times New Roman" panose="02020603050405020304" pitchFamily="18" charset="0"/>
                <a:ea typeface="Times New Roman" panose="02020603050405020304" pitchFamily="18" charset="0"/>
              </a:rPr>
              <a:t>For Girls</a:t>
            </a:r>
          </a:p>
          <a:p>
            <a:pPr marL="342900" marR="0" lvl="0" indent="-342900" fontAlgn="base">
              <a:lnSpc>
                <a:spcPct val="110000"/>
              </a:lnSpc>
              <a:spcBef>
                <a:spcPts val="0"/>
              </a:spcBef>
              <a:spcAft>
                <a:spcPts val="0"/>
              </a:spcAft>
              <a:tabLst>
                <a:tab pos="457200" algn="l"/>
              </a:tabLst>
            </a:pPr>
            <a:r>
              <a:rPr lang="en-US" dirty="0">
                <a:effectLst/>
                <a:highlight>
                  <a:srgbClr val="FFFFFF"/>
                </a:highlight>
                <a:latin typeface="Times New Roman" panose="02020603050405020304" pitchFamily="18" charset="0"/>
                <a:ea typeface="Times New Roman" panose="02020603050405020304" pitchFamily="18" charset="0"/>
              </a:rPr>
              <a:t>Confirmation White gown</a:t>
            </a:r>
          </a:p>
          <a:p>
            <a:pPr marL="342900" marR="0" lvl="0" indent="-342900" fontAlgn="base">
              <a:lnSpc>
                <a:spcPct val="110000"/>
              </a:lnSpc>
              <a:spcBef>
                <a:spcPts val="0"/>
              </a:spcBef>
              <a:spcAft>
                <a:spcPts val="0"/>
              </a:spcAft>
              <a:tabLst>
                <a:tab pos="457200" algn="l"/>
              </a:tabLst>
            </a:pPr>
            <a:r>
              <a:rPr lang="en-US" dirty="0">
                <a:effectLst/>
                <a:highlight>
                  <a:srgbClr val="FFFFFF"/>
                </a:highlight>
                <a:latin typeface="Times New Roman" panose="02020603050405020304" pitchFamily="18" charset="0"/>
                <a:ea typeface="Times New Roman" panose="02020603050405020304" pitchFamily="18" charset="0"/>
              </a:rPr>
              <a:t>Formal dress / </a:t>
            </a:r>
            <a:r>
              <a:rPr lang="en-US" dirty="0" err="1">
                <a:effectLst/>
                <a:highlight>
                  <a:srgbClr val="FFFFFF"/>
                </a:highlight>
                <a:latin typeface="Times New Roman" panose="02020603050405020304" pitchFamily="18" charset="0"/>
                <a:ea typeface="Times New Roman" panose="02020603050405020304" pitchFamily="18" charset="0"/>
              </a:rPr>
              <a:t>Vestido</a:t>
            </a:r>
            <a:r>
              <a:rPr lang="en-US" dirty="0">
                <a:effectLst/>
                <a:highlight>
                  <a:srgbClr val="FFFFFF"/>
                </a:highlight>
                <a:latin typeface="Times New Roman" panose="02020603050405020304" pitchFamily="18" charset="0"/>
                <a:ea typeface="Times New Roman" panose="02020603050405020304" pitchFamily="18" charset="0"/>
              </a:rPr>
              <a:t> de </a:t>
            </a:r>
            <a:r>
              <a:rPr lang="en-US" dirty="0" err="1">
                <a:effectLst/>
                <a:highlight>
                  <a:srgbClr val="FFFFFF"/>
                </a:highlight>
                <a:latin typeface="Times New Roman" panose="02020603050405020304" pitchFamily="18" charset="0"/>
                <a:ea typeface="Times New Roman" panose="02020603050405020304" pitchFamily="18" charset="0"/>
              </a:rPr>
              <a:t>salir</a:t>
            </a:r>
            <a:endParaRPr lang="en-US" dirty="0">
              <a:effectLst/>
              <a:highlight>
                <a:srgbClr val="FFFFFF"/>
              </a:highlight>
              <a:latin typeface="Times New Roman" panose="02020603050405020304" pitchFamily="18" charset="0"/>
              <a:ea typeface="Times New Roman" panose="02020603050405020304" pitchFamily="18" charset="0"/>
            </a:endParaRPr>
          </a:p>
          <a:p>
            <a:pPr marL="342900" marR="0" lvl="0" indent="-342900" fontAlgn="base">
              <a:lnSpc>
                <a:spcPct val="110000"/>
              </a:lnSpc>
              <a:spcBef>
                <a:spcPts val="0"/>
              </a:spcBef>
              <a:spcAft>
                <a:spcPts val="0"/>
              </a:spcAft>
              <a:tabLst>
                <a:tab pos="457200" algn="l"/>
              </a:tabLst>
            </a:pPr>
            <a:r>
              <a:rPr lang="es-VE" dirty="0">
                <a:effectLst/>
                <a:highlight>
                  <a:srgbClr val="FFFFFF"/>
                </a:highlight>
                <a:latin typeface="Times New Roman" panose="02020603050405020304" pitchFamily="18" charset="0"/>
                <a:ea typeface="Times New Roman" panose="02020603050405020304" pitchFamily="18" charset="0"/>
              </a:rPr>
              <a:t>Formal </a:t>
            </a:r>
            <a:r>
              <a:rPr lang="es-VE" dirty="0" err="1">
                <a:effectLst/>
                <a:highlight>
                  <a:srgbClr val="FFFFFF"/>
                </a:highlight>
                <a:latin typeface="Times New Roman" panose="02020603050405020304" pitchFamily="18" charset="0"/>
                <a:ea typeface="Times New Roman" panose="02020603050405020304" pitchFamily="18" charset="0"/>
              </a:rPr>
              <a:t>shoes</a:t>
            </a:r>
            <a:r>
              <a:rPr lang="es-VE" dirty="0">
                <a:effectLst/>
                <a:highlight>
                  <a:srgbClr val="FFFFFF"/>
                </a:highlight>
                <a:latin typeface="Times New Roman" panose="02020603050405020304" pitchFamily="18" charset="0"/>
                <a:ea typeface="Times New Roman" panose="02020603050405020304" pitchFamily="18" charset="0"/>
              </a:rPr>
              <a:t> (no </a:t>
            </a:r>
            <a:r>
              <a:rPr lang="es-VE" dirty="0" err="1">
                <a:effectLst/>
                <a:highlight>
                  <a:srgbClr val="FFFFFF"/>
                </a:highlight>
                <a:latin typeface="Times New Roman" panose="02020603050405020304" pitchFamily="18" charset="0"/>
                <a:ea typeface="Times New Roman" panose="02020603050405020304" pitchFamily="18" charset="0"/>
              </a:rPr>
              <a:t>sneakers</a:t>
            </a:r>
            <a:r>
              <a:rPr lang="es-VE" dirty="0">
                <a:effectLst/>
                <a:highlight>
                  <a:srgbClr val="FFFFFF"/>
                </a:highlight>
                <a:latin typeface="Times New Roman" panose="02020603050405020304" pitchFamily="18" charset="0"/>
                <a:ea typeface="Times New Roman" panose="02020603050405020304" pitchFamily="18" charset="0"/>
              </a:rPr>
              <a:t>)/Zapatos de vestir (No tenis)</a:t>
            </a:r>
            <a:endParaRPr lang="en-US" dirty="0">
              <a:effectLst/>
              <a:highlight>
                <a:srgbClr val="FFFFFF"/>
              </a:highlight>
              <a:latin typeface="Times New Roman" panose="02020603050405020304" pitchFamily="18" charset="0"/>
              <a:ea typeface="Times New Roman" panose="02020603050405020304" pitchFamily="18" charset="0"/>
            </a:endParaRPr>
          </a:p>
          <a:p>
            <a:pPr marL="342900" marR="0" lvl="0" indent="-342900" fontAlgn="base">
              <a:lnSpc>
                <a:spcPct val="110000"/>
              </a:lnSpc>
              <a:spcBef>
                <a:spcPts val="0"/>
              </a:spcBef>
              <a:spcAft>
                <a:spcPts val="0"/>
              </a:spcAft>
              <a:tabLst>
                <a:tab pos="457200" algn="l"/>
              </a:tabLst>
            </a:pPr>
            <a:r>
              <a:rPr lang="es-VE" dirty="0">
                <a:effectLst/>
                <a:highlight>
                  <a:srgbClr val="FFFFFF"/>
                </a:highlight>
                <a:latin typeface="Times New Roman" panose="02020603050405020304" pitchFamily="18" charset="0"/>
                <a:ea typeface="Times New Roman" panose="02020603050405020304" pitchFamily="18" charset="0"/>
              </a:rPr>
              <a:t>Simple </a:t>
            </a:r>
            <a:r>
              <a:rPr lang="es-VE" dirty="0" err="1">
                <a:effectLst/>
                <a:highlight>
                  <a:srgbClr val="FFFFFF"/>
                </a:highlight>
                <a:latin typeface="Times New Roman" panose="02020603050405020304" pitchFamily="18" charset="0"/>
                <a:ea typeface="Times New Roman" panose="02020603050405020304" pitchFamily="18" charset="0"/>
              </a:rPr>
              <a:t>Hair</a:t>
            </a:r>
            <a:r>
              <a:rPr lang="es-VE" dirty="0">
                <a:effectLst/>
                <a:highlight>
                  <a:srgbClr val="FFFFFF"/>
                </a:highlight>
                <a:latin typeface="Times New Roman" panose="02020603050405020304" pitchFamily="18" charset="0"/>
                <a:ea typeface="Times New Roman" panose="02020603050405020304" pitchFamily="18" charset="0"/>
              </a:rPr>
              <a:t> </a:t>
            </a:r>
            <a:r>
              <a:rPr lang="es-VE" dirty="0" err="1">
                <a:effectLst/>
                <a:highlight>
                  <a:srgbClr val="FFFFFF"/>
                </a:highlight>
                <a:latin typeface="Times New Roman" panose="02020603050405020304" pitchFamily="18" charset="0"/>
                <a:ea typeface="Times New Roman" panose="02020603050405020304" pitchFamily="18" charset="0"/>
              </a:rPr>
              <a:t>style</a:t>
            </a:r>
            <a:r>
              <a:rPr lang="es-VE" dirty="0">
                <a:effectLst/>
                <a:highlight>
                  <a:srgbClr val="FFFFFF"/>
                </a:highlight>
                <a:latin typeface="Times New Roman" panose="02020603050405020304" pitchFamily="18" charset="0"/>
                <a:ea typeface="Times New Roman" panose="02020603050405020304" pitchFamily="18" charset="0"/>
              </a:rPr>
              <a:t> in a pony tale/ Peinado Sencillo al estilo de una cola de caballo</a:t>
            </a:r>
            <a:endParaRPr lang="en-US" dirty="0">
              <a:effectLst/>
              <a:highlight>
                <a:srgbClr val="FFFFFF"/>
              </a:highlight>
              <a:latin typeface="Times New Roman" panose="02020603050405020304" pitchFamily="18" charset="0"/>
              <a:ea typeface="Times New Roman" panose="02020603050405020304" pitchFamily="18" charset="0"/>
            </a:endParaRPr>
          </a:p>
          <a:p>
            <a:pPr marL="342900" marR="0" lvl="0" indent="-342900" fontAlgn="base">
              <a:lnSpc>
                <a:spcPct val="110000"/>
              </a:lnSpc>
              <a:spcBef>
                <a:spcPts val="0"/>
              </a:spcBef>
              <a:spcAft>
                <a:spcPts val="0"/>
              </a:spcAft>
              <a:tabLst>
                <a:tab pos="457200" algn="l"/>
              </a:tabLst>
            </a:pPr>
            <a:r>
              <a:rPr lang="en-US" b="1" dirty="0">
                <a:effectLst/>
                <a:highlight>
                  <a:srgbClr val="FFFFFF"/>
                </a:highlight>
                <a:latin typeface="Times New Roman" panose="02020603050405020304" pitchFamily="18" charset="0"/>
                <a:ea typeface="Times New Roman" panose="02020603050405020304" pitchFamily="18" charset="0"/>
              </a:rPr>
              <a:t>Please remember that Archbishop will SIGN your forehead with Holy Oil… please </a:t>
            </a:r>
            <a:r>
              <a:rPr lang="en-US" b="1" dirty="0">
                <a:solidFill>
                  <a:srgbClr val="FF0000"/>
                </a:solidFill>
                <a:effectLst/>
                <a:highlight>
                  <a:srgbClr val="FFFFFF"/>
                </a:highlight>
                <a:latin typeface="Times New Roman" panose="02020603050405020304" pitchFamily="18" charset="0"/>
                <a:ea typeface="Times New Roman" panose="02020603050405020304" pitchFamily="18" charset="0"/>
              </a:rPr>
              <a:t>use a simple hair style to keep your hair free from your forehead.</a:t>
            </a:r>
            <a:endParaRPr lang="en-US" dirty="0">
              <a:solidFill>
                <a:srgbClr val="FF0000"/>
              </a:solidFill>
              <a:effectLst/>
              <a:highlight>
                <a:srgbClr val="FFFFFF"/>
              </a:highlight>
              <a:latin typeface="Times New Roman" panose="02020603050405020304" pitchFamily="18" charset="0"/>
              <a:ea typeface="Times New Roman" panose="02020603050405020304" pitchFamily="18" charset="0"/>
            </a:endParaRPr>
          </a:p>
          <a:p>
            <a:pPr>
              <a:lnSpc>
                <a:spcPct val="110000"/>
              </a:lnSpc>
            </a:pPr>
            <a:r>
              <a:rPr lang="en-US" dirty="0">
                <a:solidFill>
                  <a:srgbClr val="FF0000"/>
                </a:solidFill>
                <a:effectLst/>
                <a:latin typeface="Times New Roman" panose="02020603050405020304" pitchFamily="18" charset="0"/>
                <a:ea typeface="Times New Roman" panose="02020603050405020304" pitchFamily="18" charset="0"/>
              </a:rPr>
              <a:t>DO NOT </a:t>
            </a:r>
            <a:r>
              <a:rPr lang="en-US" b="1" dirty="0">
                <a:solidFill>
                  <a:srgbClr val="FF0000"/>
                </a:solidFill>
                <a:effectLst/>
                <a:ea typeface="Times New Roman" panose="02020603050405020304" pitchFamily="18" charset="0"/>
              </a:rPr>
              <a:t>WEAR HIGH HEELS</a:t>
            </a:r>
            <a:r>
              <a:rPr lang="en-US" dirty="0">
                <a:solidFill>
                  <a:srgbClr val="FF0000"/>
                </a:solidFill>
                <a:effectLst/>
                <a:latin typeface="Times New Roman" panose="02020603050405020304" pitchFamily="18" charset="0"/>
                <a:ea typeface="Times New Roman" panose="02020603050405020304" pitchFamily="18" charset="0"/>
              </a:rPr>
              <a:t>… </a:t>
            </a:r>
            <a:r>
              <a:rPr lang="es-VE" dirty="0">
                <a:solidFill>
                  <a:srgbClr val="FF0000"/>
                </a:solidFill>
                <a:effectLst/>
                <a:latin typeface="Times New Roman" panose="02020603050405020304" pitchFamily="18" charset="0"/>
                <a:ea typeface="Times New Roman" panose="02020603050405020304" pitchFamily="18" charset="0"/>
              </a:rPr>
              <a:t>PLEASE… PLEASE / por favor </a:t>
            </a:r>
            <a:r>
              <a:rPr lang="es-VE" b="1" dirty="0">
                <a:solidFill>
                  <a:srgbClr val="FF0000"/>
                </a:solidFill>
                <a:effectLst/>
                <a:latin typeface="Times New Roman" panose="02020603050405020304" pitchFamily="18" charset="0"/>
                <a:ea typeface="Times New Roman" panose="02020603050405020304" pitchFamily="18" charset="0"/>
              </a:rPr>
              <a:t>NO USEN TACONES ALTOS</a:t>
            </a:r>
            <a:r>
              <a:rPr lang="es-VE" dirty="0">
                <a:solidFill>
                  <a:srgbClr val="FF0000"/>
                </a:solidFill>
                <a:effectLst/>
                <a:latin typeface="Times New Roman" panose="02020603050405020304" pitchFamily="18" charset="0"/>
                <a:ea typeface="Times New Roman" panose="02020603050405020304" pitchFamily="18" charset="0"/>
              </a:rPr>
              <a:t>…</a:t>
            </a:r>
            <a:endParaRPr lang="en-US" dirty="0">
              <a:solidFill>
                <a:srgbClr val="FF0000"/>
              </a:solidFill>
            </a:endParaRPr>
          </a:p>
        </p:txBody>
      </p:sp>
      <p:pic>
        <p:nvPicPr>
          <p:cNvPr id="6" name="Picture 5" descr="A group of people posing for a photo&#10;&#10;Description automatically generated">
            <a:extLst>
              <a:ext uri="{FF2B5EF4-FFF2-40B4-BE49-F238E27FC236}">
                <a16:creationId xmlns:a16="http://schemas.microsoft.com/office/drawing/2014/main" id="{28A419FD-2CF8-AB7D-CCD5-AF3888940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36" y="0"/>
            <a:ext cx="4749164" cy="6858000"/>
          </a:xfrm>
          <a:prstGeom prst="rect">
            <a:avLst/>
          </a:prstGeom>
        </p:spPr>
      </p:pic>
    </p:spTree>
    <p:extLst>
      <p:ext uri="{BB962C8B-B14F-4D97-AF65-F5344CB8AC3E}">
        <p14:creationId xmlns:p14="http://schemas.microsoft.com/office/powerpoint/2010/main" val="1136354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C887-BF82-09F9-AB94-4D6E2F9860BE}"/>
              </a:ext>
            </a:extLst>
          </p:cNvPr>
          <p:cNvSpPr>
            <a:spLocks noGrp="1"/>
          </p:cNvSpPr>
          <p:nvPr>
            <p:ph type="title"/>
          </p:nvPr>
        </p:nvSpPr>
        <p:spPr>
          <a:xfrm>
            <a:off x="448717" y="868067"/>
            <a:ext cx="9040687" cy="1136072"/>
          </a:xfrm>
        </p:spPr>
        <p:txBody>
          <a:bodyPr>
            <a:normAutofit fontScale="90000"/>
          </a:bodyPr>
          <a:lstStyle/>
          <a:p>
            <a:r>
              <a:rPr lang="en-US" sz="5400" dirty="0">
                <a:solidFill>
                  <a:srgbClr val="0070C0"/>
                </a:solidFill>
              </a:rPr>
              <a:t>For the </a:t>
            </a:r>
            <a:br>
              <a:rPr lang="en-US" sz="5400" dirty="0">
                <a:solidFill>
                  <a:srgbClr val="0070C0"/>
                </a:solidFill>
              </a:rPr>
            </a:br>
            <a:r>
              <a:rPr lang="en-US" sz="5400" dirty="0">
                <a:solidFill>
                  <a:srgbClr val="0070C0"/>
                </a:solidFill>
              </a:rPr>
              <a:t>Confirmation Mass</a:t>
            </a:r>
          </a:p>
        </p:txBody>
      </p:sp>
      <p:sp>
        <p:nvSpPr>
          <p:cNvPr id="3" name="Content Placeholder 2">
            <a:extLst>
              <a:ext uri="{FF2B5EF4-FFF2-40B4-BE49-F238E27FC236}">
                <a16:creationId xmlns:a16="http://schemas.microsoft.com/office/drawing/2014/main" id="{9BF29B55-890B-A320-CDBA-49B3C1A4879C}"/>
              </a:ext>
            </a:extLst>
          </p:cNvPr>
          <p:cNvSpPr>
            <a:spLocks noGrp="1"/>
          </p:cNvSpPr>
          <p:nvPr>
            <p:ph idx="1"/>
          </p:nvPr>
        </p:nvSpPr>
        <p:spPr>
          <a:xfrm>
            <a:off x="513347" y="2143403"/>
            <a:ext cx="5309156" cy="4023590"/>
          </a:xfrm>
        </p:spPr>
        <p:txBody>
          <a:bodyPr>
            <a:normAutofit/>
          </a:bodyPr>
          <a:lstStyle/>
          <a:p>
            <a:pPr marL="0" marR="0" lvl="0" indent="0" fontAlgn="base">
              <a:spcBef>
                <a:spcPts val="0"/>
              </a:spcBef>
              <a:spcAft>
                <a:spcPts val="600"/>
              </a:spcAft>
              <a:buNone/>
              <a:tabLst>
                <a:tab pos="457200" algn="l"/>
              </a:tabLst>
            </a:pPr>
            <a:r>
              <a:rPr lang="en-US" sz="4000" b="1" dirty="0">
                <a:solidFill>
                  <a:srgbClr val="0070C0"/>
                </a:solidFill>
                <a:effectLst/>
                <a:highlight>
                  <a:srgbClr val="FFFFFF"/>
                </a:highlight>
                <a:latin typeface="Times New Roman" panose="02020603050405020304" pitchFamily="18" charset="0"/>
                <a:ea typeface="Times New Roman" panose="02020603050405020304" pitchFamily="18" charset="0"/>
              </a:rPr>
              <a:t>For Boys</a:t>
            </a:r>
          </a:p>
          <a:p>
            <a:pPr marL="342900" marR="0" lvl="0" indent="-342900" fontAlgn="base">
              <a:spcBef>
                <a:spcPts val="0"/>
              </a:spcBef>
              <a:spcAft>
                <a:spcPts val="600"/>
              </a:spcAft>
              <a:buFont typeface="+mj-lt"/>
              <a:buAutoNum type="arabicPeriod"/>
              <a:tabLst>
                <a:tab pos="457200" algn="l"/>
              </a:tabLst>
            </a:pPr>
            <a:r>
              <a:rPr lang="en-US" sz="2400" dirty="0">
                <a:effectLst/>
                <a:highlight>
                  <a:srgbClr val="FFFFFF"/>
                </a:highlight>
                <a:latin typeface="Times New Roman" panose="02020603050405020304" pitchFamily="18" charset="0"/>
                <a:ea typeface="Times New Roman" panose="02020603050405020304" pitchFamily="18" charset="0"/>
              </a:rPr>
              <a:t>Confirmation White gown</a:t>
            </a:r>
          </a:p>
          <a:p>
            <a:pPr marL="342900" marR="0" lvl="0" indent="-342900" fontAlgn="base">
              <a:spcBef>
                <a:spcPts val="0"/>
              </a:spcBef>
              <a:spcAft>
                <a:spcPts val="600"/>
              </a:spcAft>
              <a:buFont typeface="+mj-lt"/>
              <a:buAutoNum type="arabicPeriod"/>
              <a:tabLst>
                <a:tab pos="457200" algn="l"/>
              </a:tabLst>
            </a:pPr>
            <a:r>
              <a:rPr lang="en-US" sz="2400" dirty="0">
                <a:effectLst/>
                <a:highlight>
                  <a:srgbClr val="FFFFFF"/>
                </a:highlight>
                <a:latin typeface="Times New Roman" panose="02020603050405020304" pitchFamily="18" charset="0"/>
                <a:ea typeface="Times New Roman" panose="02020603050405020304" pitchFamily="18" charset="0"/>
              </a:rPr>
              <a:t>White long sleeve shirt /Camisa </a:t>
            </a:r>
            <a:r>
              <a:rPr lang="en-US" sz="2400" dirty="0" err="1">
                <a:effectLst/>
                <a:highlight>
                  <a:srgbClr val="FFFFFF"/>
                </a:highlight>
                <a:latin typeface="Times New Roman" panose="02020603050405020304" pitchFamily="18" charset="0"/>
                <a:ea typeface="Times New Roman" panose="02020603050405020304" pitchFamily="18" charset="0"/>
              </a:rPr>
              <a:t>blanca</a:t>
            </a:r>
            <a:r>
              <a:rPr lang="en-US" sz="2400" dirty="0">
                <a:effectLst/>
                <a:highlight>
                  <a:srgbClr val="FFFFFF"/>
                </a:highlight>
                <a:latin typeface="Times New Roman" panose="02020603050405020304" pitchFamily="18" charset="0"/>
                <a:ea typeface="Times New Roman" panose="02020603050405020304" pitchFamily="18" charset="0"/>
              </a:rPr>
              <a:t> de </a:t>
            </a:r>
            <a:r>
              <a:rPr lang="en-US" sz="2400" dirty="0" err="1">
                <a:effectLst/>
                <a:highlight>
                  <a:srgbClr val="FFFFFF"/>
                </a:highlight>
                <a:latin typeface="Times New Roman" panose="02020603050405020304" pitchFamily="18" charset="0"/>
                <a:ea typeface="Times New Roman" panose="02020603050405020304" pitchFamily="18" charset="0"/>
              </a:rPr>
              <a:t>mangas</a:t>
            </a:r>
            <a:r>
              <a:rPr lang="en-US" sz="2400" dirty="0">
                <a:effectLst/>
                <a:highlight>
                  <a:srgbClr val="FFFFFF"/>
                </a:highlight>
                <a:latin typeface="Times New Roman" panose="02020603050405020304" pitchFamily="18" charset="0"/>
                <a:ea typeface="Times New Roman" panose="02020603050405020304" pitchFamily="18" charset="0"/>
              </a:rPr>
              <a:t> </a:t>
            </a:r>
            <a:r>
              <a:rPr lang="en-US" sz="2400" dirty="0" err="1">
                <a:effectLst/>
                <a:highlight>
                  <a:srgbClr val="FFFFFF"/>
                </a:highlight>
                <a:latin typeface="Times New Roman" panose="02020603050405020304" pitchFamily="18" charset="0"/>
                <a:ea typeface="Times New Roman" panose="02020603050405020304" pitchFamily="18" charset="0"/>
              </a:rPr>
              <a:t>largas</a:t>
            </a:r>
            <a:endParaRPr lang="en-US" sz="2400" dirty="0">
              <a:effectLst/>
              <a:highlight>
                <a:srgbClr val="FFFFFF"/>
              </a:highligh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600"/>
              </a:spcAft>
              <a:buFont typeface="+mj-lt"/>
              <a:buAutoNum type="arabicPeriod"/>
              <a:tabLst>
                <a:tab pos="457200" algn="l"/>
              </a:tabLst>
            </a:pPr>
            <a:r>
              <a:rPr lang="es-VE" sz="2400" dirty="0">
                <a:effectLst/>
                <a:highlight>
                  <a:srgbClr val="FFFFFF"/>
                </a:highlight>
                <a:latin typeface="Times New Roman" panose="02020603050405020304" pitchFamily="18" charset="0"/>
                <a:ea typeface="Times New Roman" panose="02020603050405020304" pitchFamily="18" charset="0"/>
              </a:rPr>
              <a:t>Black Pants / Pantalón azul o negro</a:t>
            </a:r>
            <a:endParaRPr lang="en-US" sz="2400" dirty="0">
              <a:effectLst/>
              <a:highlight>
                <a:srgbClr val="FFFFFF"/>
              </a:highligh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600"/>
              </a:spcAft>
              <a:buFont typeface="+mj-lt"/>
              <a:buAutoNum type="arabicPeriod"/>
              <a:tabLst>
                <a:tab pos="457200" algn="l"/>
              </a:tabLst>
            </a:pPr>
            <a:r>
              <a:rPr lang="en-US" sz="2400" dirty="0">
                <a:effectLst/>
                <a:highlight>
                  <a:srgbClr val="FFFFFF"/>
                </a:highlight>
                <a:latin typeface="Times New Roman" panose="02020603050405020304" pitchFamily="18" charset="0"/>
                <a:ea typeface="Times New Roman" panose="02020603050405020304" pitchFamily="18" charset="0"/>
              </a:rPr>
              <a:t>Red Tie / </a:t>
            </a:r>
            <a:r>
              <a:rPr lang="en-US" sz="2400" dirty="0" err="1">
                <a:effectLst/>
                <a:highlight>
                  <a:srgbClr val="FFFFFF"/>
                </a:highlight>
                <a:latin typeface="Times New Roman" panose="02020603050405020304" pitchFamily="18" charset="0"/>
                <a:ea typeface="Times New Roman" panose="02020603050405020304" pitchFamily="18" charset="0"/>
              </a:rPr>
              <a:t>Corbata</a:t>
            </a:r>
            <a:r>
              <a:rPr lang="en-US" sz="2400" dirty="0">
                <a:effectLst/>
                <a:highlight>
                  <a:srgbClr val="FFFFFF"/>
                </a:highlight>
                <a:latin typeface="Times New Roman" panose="02020603050405020304" pitchFamily="18" charset="0"/>
                <a:ea typeface="Times New Roman" panose="02020603050405020304" pitchFamily="18" charset="0"/>
              </a:rPr>
              <a:t> Roja</a:t>
            </a:r>
          </a:p>
          <a:p>
            <a:pPr marL="342900" marR="0" lvl="0" indent="-342900" fontAlgn="base">
              <a:spcBef>
                <a:spcPts val="0"/>
              </a:spcBef>
              <a:spcAft>
                <a:spcPts val="600"/>
              </a:spcAft>
              <a:buFont typeface="+mj-lt"/>
              <a:buAutoNum type="arabicPeriod"/>
              <a:tabLst>
                <a:tab pos="457200" algn="l"/>
              </a:tabLst>
            </a:pPr>
            <a:r>
              <a:rPr lang="es-VE" sz="2400" dirty="0" err="1">
                <a:effectLst/>
                <a:highlight>
                  <a:srgbClr val="FFFFFF"/>
                </a:highlight>
                <a:latin typeface="Times New Roman" panose="02020603050405020304" pitchFamily="18" charset="0"/>
                <a:ea typeface="Times New Roman" panose="02020603050405020304" pitchFamily="18" charset="0"/>
              </a:rPr>
              <a:t>Dark</a:t>
            </a:r>
            <a:r>
              <a:rPr lang="es-VE" sz="2400" dirty="0">
                <a:effectLst/>
                <a:highlight>
                  <a:srgbClr val="FFFFFF"/>
                </a:highlight>
                <a:latin typeface="Times New Roman" panose="02020603050405020304" pitchFamily="18" charset="0"/>
                <a:ea typeface="Times New Roman" panose="02020603050405020304" pitchFamily="18" charset="0"/>
              </a:rPr>
              <a:t> </a:t>
            </a:r>
            <a:r>
              <a:rPr lang="es-VE" sz="2400" dirty="0" err="1">
                <a:effectLst/>
                <a:highlight>
                  <a:srgbClr val="FFFFFF"/>
                </a:highlight>
                <a:latin typeface="Times New Roman" panose="02020603050405020304" pitchFamily="18" charset="0"/>
                <a:ea typeface="Times New Roman" panose="02020603050405020304" pitchFamily="18" charset="0"/>
              </a:rPr>
              <a:t>dress</a:t>
            </a:r>
            <a:r>
              <a:rPr lang="es-VE" sz="2400" dirty="0">
                <a:effectLst/>
                <a:highlight>
                  <a:srgbClr val="FFFFFF"/>
                </a:highlight>
                <a:latin typeface="Times New Roman" panose="02020603050405020304" pitchFamily="18" charset="0"/>
                <a:ea typeface="Times New Roman" panose="02020603050405020304" pitchFamily="18" charset="0"/>
              </a:rPr>
              <a:t> </a:t>
            </a:r>
            <a:r>
              <a:rPr lang="es-VE" sz="2400" dirty="0" err="1">
                <a:effectLst/>
                <a:highlight>
                  <a:srgbClr val="FFFFFF"/>
                </a:highlight>
                <a:latin typeface="Times New Roman" panose="02020603050405020304" pitchFamily="18" charset="0"/>
                <a:ea typeface="Times New Roman" panose="02020603050405020304" pitchFamily="18" charset="0"/>
              </a:rPr>
              <a:t>shoes</a:t>
            </a:r>
            <a:r>
              <a:rPr lang="es-VE" sz="2400" dirty="0">
                <a:effectLst/>
                <a:highlight>
                  <a:srgbClr val="FFFFFF"/>
                </a:highlight>
                <a:latin typeface="Times New Roman" panose="02020603050405020304" pitchFamily="18" charset="0"/>
                <a:ea typeface="Times New Roman" panose="02020603050405020304" pitchFamily="18" charset="0"/>
              </a:rPr>
              <a:t> (no </a:t>
            </a:r>
            <a:r>
              <a:rPr lang="es-VE" sz="2400" dirty="0" err="1">
                <a:effectLst/>
                <a:highlight>
                  <a:srgbClr val="FFFFFF"/>
                </a:highlight>
                <a:latin typeface="Times New Roman" panose="02020603050405020304" pitchFamily="18" charset="0"/>
                <a:ea typeface="Times New Roman" panose="02020603050405020304" pitchFamily="18" charset="0"/>
              </a:rPr>
              <a:t>sneakers</a:t>
            </a:r>
            <a:r>
              <a:rPr lang="es-VE" sz="2400" dirty="0">
                <a:effectLst/>
                <a:highlight>
                  <a:srgbClr val="FFFFFF"/>
                </a:highlight>
                <a:latin typeface="Times New Roman" panose="02020603050405020304" pitchFamily="18" charset="0"/>
                <a:ea typeface="Times New Roman" panose="02020603050405020304" pitchFamily="18" charset="0"/>
              </a:rPr>
              <a:t>)/ Zapatos Oscuros (no tenis)</a:t>
            </a:r>
            <a:endParaRPr lang="en-US" sz="2400" dirty="0">
              <a:effectLst/>
              <a:highlight>
                <a:srgbClr val="FFFFFF"/>
              </a:highlight>
              <a:latin typeface="Times New Roman" panose="02020603050405020304" pitchFamily="18" charset="0"/>
              <a:ea typeface="Times New Roman" panose="02020603050405020304" pitchFamily="18" charset="0"/>
            </a:endParaRPr>
          </a:p>
        </p:txBody>
      </p:sp>
      <p:pic>
        <p:nvPicPr>
          <p:cNvPr id="6" name="Picture 5" descr="A group of people wearing white robes&#10;&#10;Description automatically generated">
            <a:extLst>
              <a:ext uri="{FF2B5EF4-FFF2-40B4-BE49-F238E27FC236}">
                <a16:creationId xmlns:a16="http://schemas.microsoft.com/office/drawing/2014/main" id="{5B323BBB-6E3F-92A7-E3FA-E5CCA2BB7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242751" y="251831"/>
            <a:ext cx="5639473" cy="6354338"/>
          </a:xfrm>
          <a:prstGeom prst="rect">
            <a:avLst/>
          </a:prstGeom>
          <a:noFill/>
        </p:spPr>
      </p:pic>
    </p:spTree>
    <p:extLst>
      <p:ext uri="{BB962C8B-B14F-4D97-AF65-F5344CB8AC3E}">
        <p14:creationId xmlns:p14="http://schemas.microsoft.com/office/powerpoint/2010/main" val="801847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905F-4915-4430-E883-C6079A25420B}"/>
              </a:ext>
            </a:extLst>
          </p:cNvPr>
          <p:cNvSpPr>
            <a:spLocks noGrp="1"/>
          </p:cNvSpPr>
          <p:nvPr>
            <p:ph type="title"/>
          </p:nvPr>
        </p:nvSpPr>
        <p:spPr>
          <a:xfrm>
            <a:off x="2098921" y="1810213"/>
            <a:ext cx="6532123" cy="1234876"/>
          </a:xfrm>
        </p:spPr>
        <p:txBody>
          <a:bodyPr anchor="ctr">
            <a:noAutofit/>
          </a:bodyPr>
          <a:lstStyle/>
          <a:p>
            <a:r>
              <a:rPr lang="en-US" sz="3600" dirty="0">
                <a:solidFill>
                  <a:srgbClr val="0070C0"/>
                </a:solidFill>
              </a:rPr>
              <a:t>For Parents and Sponsors</a:t>
            </a:r>
          </a:p>
        </p:txBody>
      </p:sp>
      <p:sp>
        <p:nvSpPr>
          <p:cNvPr id="3" name="Content Placeholder 2">
            <a:extLst>
              <a:ext uri="{FF2B5EF4-FFF2-40B4-BE49-F238E27FC236}">
                <a16:creationId xmlns:a16="http://schemas.microsoft.com/office/drawing/2014/main" id="{463E0399-C278-B324-7B15-BBB20B98A210}"/>
              </a:ext>
            </a:extLst>
          </p:cNvPr>
          <p:cNvSpPr>
            <a:spLocks noGrp="1"/>
          </p:cNvSpPr>
          <p:nvPr>
            <p:ph idx="1"/>
          </p:nvPr>
        </p:nvSpPr>
        <p:spPr>
          <a:xfrm>
            <a:off x="3485205" y="3347540"/>
            <a:ext cx="4838701" cy="2801123"/>
          </a:xfrm>
        </p:spPr>
        <p:txBody>
          <a:bodyPr>
            <a:normAutofit fontScale="92500"/>
          </a:bodyPr>
          <a:lstStyle/>
          <a:p>
            <a:pPr marL="342900" marR="0" lvl="0" indent="-342900" fontAlgn="base">
              <a:spcBef>
                <a:spcPts val="0"/>
              </a:spcBef>
              <a:spcAft>
                <a:spcPts val="600"/>
              </a:spcAft>
              <a:buFont typeface="+mj-lt"/>
              <a:buAutoNum type="arabicPeriod"/>
              <a:tabLst>
                <a:tab pos="457200" algn="l"/>
              </a:tabLst>
            </a:pPr>
            <a:r>
              <a:rPr lang="en-US" sz="2000" dirty="0">
                <a:effectLst/>
                <a:highlight>
                  <a:srgbClr val="FFFFFF"/>
                </a:highlight>
                <a:latin typeface="Times New Roman" panose="02020603050405020304" pitchFamily="18" charset="0"/>
                <a:ea typeface="Times New Roman" panose="02020603050405020304" pitchFamily="18" charset="0"/>
              </a:rPr>
              <a:t>Mass attire, Dress modestly and tastefully, we suggest to wear suite/tie for men and formal dress for women.</a:t>
            </a:r>
          </a:p>
          <a:p>
            <a:pPr marL="342900" marR="0" lvl="0" indent="-342900" fontAlgn="base">
              <a:spcBef>
                <a:spcPts val="0"/>
              </a:spcBef>
              <a:spcAft>
                <a:spcPts val="600"/>
              </a:spcAft>
              <a:buFont typeface="+mj-lt"/>
              <a:buAutoNum type="arabicPeriod"/>
              <a:tabLst>
                <a:tab pos="457200" algn="l"/>
              </a:tabLst>
            </a:pPr>
            <a:r>
              <a:rPr lang="en-US" sz="2000" dirty="0">
                <a:effectLst/>
                <a:highlight>
                  <a:srgbClr val="FFFFFF"/>
                </a:highlight>
                <a:latin typeface="Times New Roman" panose="02020603050405020304" pitchFamily="18" charset="0"/>
                <a:ea typeface="Times New Roman" panose="02020603050405020304" pitchFamily="18" charset="0"/>
              </a:rPr>
              <a:t>REMEMBER that we will be attending a mass with the Archbishop of Miami, and it will be the Confirmation Mass of your child…</a:t>
            </a:r>
          </a:p>
          <a:p>
            <a:pPr marL="342900" marR="0" lvl="0" indent="-342900" fontAlgn="base">
              <a:spcBef>
                <a:spcPts val="0"/>
              </a:spcBef>
              <a:spcAft>
                <a:spcPts val="600"/>
              </a:spcAft>
              <a:buFont typeface="+mj-lt"/>
              <a:buAutoNum type="arabicPeriod"/>
              <a:tabLst>
                <a:tab pos="457200" algn="l"/>
              </a:tabLst>
            </a:pPr>
            <a:r>
              <a:rPr lang="en-US" sz="2000" dirty="0">
                <a:effectLst/>
                <a:highlight>
                  <a:srgbClr val="FFFFFF"/>
                </a:highlight>
                <a:latin typeface="Times New Roman" panose="02020603050405020304" pitchFamily="18" charset="0"/>
                <a:ea typeface="Times New Roman" panose="02020603050405020304" pitchFamily="18" charset="0"/>
              </a:rPr>
              <a:t>We suggest NO JEANS, NO SNEAKERS.</a:t>
            </a:r>
          </a:p>
        </p:txBody>
      </p:sp>
      <p:pic>
        <p:nvPicPr>
          <p:cNvPr id="6" name="Picture 5" descr="A collage of people&#10;&#10;Description automatically generated with medium confidence">
            <a:extLst>
              <a:ext uri="{FF2B5EF4-FFF2-40B4-BE49-F238E27FC236}">
                <a16:creationId xmlns:a16="http://schemas.microsoft.com/office/drawing/2014/main" id="{43CBACBB-7021-093E-3173-2F0181D91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771" y="2991"/>
            <a:ext cx="3393229" cy="6855009"/>
          </a:xfrm>
          <a:prstGeom prst="rect">
            <a:avLst/>
          </a:prstGeom>
        </p:spPr>
      </p:pic>
      <p:sp>
        <p:nvSpPr>
          <p:cNvPr id="4" name="Title 1">
            <a:extLst>
              <a:ext uri="{FF2B5EF4-FFF2-40B4-BE49-F238E27FC236}">
                <a16:creationId xmlns:a16="http://schemas.microsoft.com/office/drawing/2014/main" id="{A3A948F1-1918-5398-BD74-F2FE043EA316}"/>
              </a:ext>
            </a:extLst>
          </p:cNvPr>
          <p:cNvSpPr txBox="1">
            <a:spLocks/>
          </p:cNvSpPr>
          <p:nvPr/>
        </p:nvSpPr>
        <p:spPr>
          <a:xfrm>
            <a:off x="294805" y="371690"/>
            <a:ext cx="8135517" cy="1136072"/>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haroni" panose="02010803020104030203" pitchFamily="2" charset="-79"/>
                <a:ea typeface="+mn-ea"/>
                <a:cs typeface="Angsana New" panose="02020603050405020304" pitchFamily="18" charset="-34"/>
              </a:rPr>
              <a:t>For the </a:t>
            </a:r>
            <a:br>
              <a:rPr kumimoji="0" lang="en-US" sz="5400" b="0" i="0" u="none" strike="noStrike" kern="1200" cap="none" spc="0" normalizeH="0" baseline="0" noProof="0" dirty="0">
                <a:ln>
                  <a:noFill/>
                </a:ln>
                <a:solidFill>
                  <a:srgbClr val="0070C0"/>
                </a:solidFill>
                <a:effectLst/>
                <a:uLnTx/>
                <a:uFillTx/>
                <a:latin typeface="Aharoni" panose="02010803020104030203" pitchFamily="2" charset="-79"/>
                <a:ea typeface="+mn-ea"/>
                <a:cs typeface="Angsana New" panose="02020603050405020304" pitchFamily="18" charset="-34"/>
              </a:rPr>
            </a:br>
            <a:r>
              <a:rPr kumimoji="0" lang="en-US" sz="5400" b="0" i="0" u="none" strike="noStrike" kern="1200" cap="none" spc="0" normalizeH="0" baseline="0" noProof="0" dirty="0">
                <a:ln>
                  <a:noFill/>
                </a:ln>
                <a:solidFill>
                  <a:srgbClr val="0070C0"/>
                </a:solidFill>
                <a:effectLst/>
                <a:uLnTx/>
                <a:uFillTx/>
                <a:latin typeface="Aharoni" panose="02010803020104030203" pitchFamily="2" charset="-79"/>
                <a:ea typeface="+mn-ea"/>
                <a:cs typeface="Angsana New" panose="02020603050405020304" pitchFamily="18" charset="-34"/>
              </a:rPr>
              <a:t>Confirmation Mass</a:t>
            </a:r>
          </a:p>
        </p:txBody>
      </p:sp>
    </p:spTree>
    <p:extLst>
      <p:ext uri="{BB962C8B-B14F-4D97-AF65-F5344CB8AC3E}">
        <p14:creationId xmlns:p14="http://schemas.microsoft.com/office/powerpoint/2010/main" val="3639583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6E3C5D-F3C8-9A2D-2AEE-9EEF1F444AF5}"/>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8FDFDAF-46A5-44FA-C178-2DAC378A8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FE08C676-DA20-5237-6C35-5338D667E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EACCEAE-C907-8607-4788-335A800787F7}"/>
              </a:ext>
            </a:extLst>
          </p:cNvPr>
          <p:cNvSpPr txBox="1"/>
          <p:nvPr/>
        </p:nvSpPr>
        <p:spPr>
          <a:xfrm>
            <a:off x="5486401" y="1025912"/>
            <a:ext cx="8519530" cy="4326673"/>
          </a:xfrm>
          <a:prstGeom prst="rect">
            <a:avLst/>
          </a:prstGeom>
        </p:spPr>
        <p:txBody>
          <a:bodyPr vert="horz" lIns="91440" tIns="45720" rIns="91440" bIns="45720" rtlCol="0" anchor="b">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Confession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Communion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Confirmation</a:t>
            </a:r>
            <a:b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br>
            <a:endPar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Day</a:t>
            </a:r>
          </a:p>
        </p:txBody>
      </p:sp>
      <p:sp>
        <p:nvSpPr>
          <p:cNvPr id="33" name="sketch line">
            <a:extLst>
              <a:ext uri="{FF2B5EF4-FFF2-40B4-BE49-F238E27FC236}">
                <a16:creationId xmlns:a16="http://schemas.microsoft.com/office/drawing/2014/main" id="{2AEDA6E7-48E6-6F72-9EFE-4FE2E6CCD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Graphic 1" descr="Clock with solid fill">
            <a:extLst>
              <a:ext uri="{FF2B5EF4-FFF2-40B4-BE49-F238E27FC236}">
                <a16:creationId xmlns:a16="http://schemas.microsoft.com/office/drawing/2014/main" id="{C2632DDE-94DC-ABDA-E522-0D9F8284CE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2617" y="1926937"/>
            <a:ext cx="3004125" cy="3004125"/>
          </a:xfrm>
          <a:prstGeom prst="rect">
            <a:avLst/>
          </a:prstGeom>
        </p:spPr>
      </p:pic>
    </p:spTree>
    <p:extLst>
      <p:ext uri="{BB962C8B-B14F-4D97-AF65-F5344CB8AC3E}">
        <p14:creationId xmlns:p14="http://schemas.microsoft.com/office/powerpoint/2010/main" val="2599182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2CAFD7F9-F958-F0A6-8729-A099578EF5DA}"/>
              </a:ext>
            </a:extLst>
          </p:cNvPr>
          <p:cNvPicPr>
            <a:picLocks noChangeAspect="1"/>
          </p:cNvPicPr>
          <p:nvPr/>
        </p:nvPicPr>
        <p:blipFill>
          <a:blip r:embed="rId2">
            <a:extLst>
              <a:ext uri="{28A0092B-C50C-407E-A947-70E740481C1C}">
                <a14:useLocalDpi xmlns:a14="http://schemas.microsoft.com/office/drawing/2010/main" val="0"/>
              </a:ext>
            </a:extLst>
          </a:blip>
          <a:srcRect l="3203" r="3203"/>
          <a:stretch/>
        </p:blipFill>
        <p:spPr>
          <a:xfrm>
            <a:off x="7364" y="-89200"/>
            <a:ext cx="12191979" cy="6857990"/>
          </a:xfrm>
          <a:prstGeom prst="rect">
            <a:avLst/>
          </a:prstGeom>
        </p:spPr>
      </p:pic>
      <p:sp>
        <p:nvSpPr>
          <p:cNvPr id="11" name="Rectangle 10">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55828"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E5BCBC74-36AC-7DEE-BF54-2CC0653CA494}"/>
              </a:ext>
            </a:extLst>
          </p:cNvPr>
          <p:cNvSpPr>
            <a:spLocks noGrp="1"/>
          </p:cNvSpPr>
          <p:nvPr>
            <p:ph type="title"/>
          </p:nvPr>
        </p:nvSpPr>
        <p:spPr>
          <a:xfrm>
            <a:off x="156449" y="837127"/>
            <a:ext cx="11042687" cy="2413067"/>
          </a:xfrm>
        </p:spPr>
        <p:txBody>
          <a:bodyPr vert="horz" lIns="91440" tIns="45720" rIns="91440" bIns="45720" rtlCol="0" anchor="t">
            <a:normAutofit fontScale="90000"/>
          </a:bodyPr>
          <a:lstStyle/>
          <a:p>
            <a:r>
              <a:rPr lang="en-US" sz="4000" b="1" dirty="0">
                <a:solidFill>
                  <a:srgbClr val="7030A0"/>
                </a:solidFill>
                <a:latin typeface="Times New Roman" panose="02020603050405020304" pitchFamily="18" charset="0"/>
                <a:cs typeface="Times New Roman" panose="02020603050405020304" pitchFamily="18" charset="0"/>
              </a:rPr>
              <a:t>Confession Day </a:t>
            </a:r>
            <a:r>
              <a:rPr lang="en-US" sz="5100" b="1" dirty="0">
                <a:solidFill>
                  <a:srgbClr val="FFFFFF"/>
                </a:solidFill>
                <a:latin typeface="Times New Roman" panose="02020603050405020304" pitchFamily="18" charset="0"/>
                <a:cs typeface="Times New Roman" panose="02020603050405020304" pitchFamily="18" charset="0"/>
              </a:rPr>
              <a:t>May 14, 2026 @ 600 PM</a:t>
            </a:r>
            <a:br>
              <a:rPr lang="en-US" sz="5100" b="1" dirty="0">
                <a:solidFill>
                  <a:srgbClr val="FFFFFF"/>
                </a:solidFill>
                <a:latin typeface="Times New Roman" panose="02020603050405020304" pitchFamily="18" charset="0"/>
                <a:cs typeface="Times New Roman" panose="02020603050405020304" pitchFamily="18" charset="0"/>
              </a:rPr>
            </a:br>
            <a:r>
              <a:rPr lang="en-US" sz="5100" b="1" dirty="0">
                <a:solidFill>
                  <a:schemeClr val="accent2">
                    <a:lumMod val="75000"/>
                  </a:schemeClr>
                </a:solidFill>
                <a:latin typeface="Times New Roman" panose="02020603050405020304" pitchFamily="18" charset="0"/>
                <a:cs typeface="Times New Roman" panose="02020603050405020304" pitchFamily="18" charset="0"/>
              </a:rPr>
              <a:t>First Communion </a:t>
            </a:r>
            <a:r>
              <a:rPr lang="en-US" sz="5100" b="1" dirty="0">
                <a:solidFill>
                  <a:srgbClr val="FFFFFF"/>
                </a:solidFill>
                <a:latin typeface="Times New Roman" panose="02020603050405020304" pitchFamily="18" charset="0"/>
                <a:cs typeface="Times New Roman" panose="02020603050405020304" pitchFamily="18" charset="0"/>
              </a:rPr>
              <a:t>TBA @ AM</a:t>
            </a:r>
            <a:br>
              <a:rPr lang="en-US" sz="5100" b="1" dirty="0">
                <a:solidFill>
                  <a:srgbClr val="FFFFFF"/>
                </a:solidFill>
                <a:latin typeface="Times New Roman" panose="02020603050405020304" pitchFamily="18" charset="0"/>
                <a:cs typeface="Times New Roman" panose="02020603050405020304" pitchFamily="18" charset="0"/>
              </a:rPr>
            </a:br>
            <a:r>
              <a:rPr lang="en-US" sz="5100" b="1" dirty="0">
                <a:solidFill>
                  <a:srgbClr val="FF0000"/>
                </a:solidFill>
                <a:latin typeface="Times New Roman" panose="02020603050405020304" pitchFamily="18" charset="0"/>
                <a:cs typeface="Times New Roman" panose="02020603050405020304" pitchFamily="18" charset="0"/>
              </a:rPr>
              <a:t>Confirmation</a:t>
            </a:r>
            <a:r>
              <a:rPr lang="en-US" sz="5100" b="1" dirty="0">
                <a:solidFill>
                  <a:srgbClr val="FFFFFF"/>
                </a:solidFill>
                <a:latin typeface="Times New Roman" panose="02020603050405020304" pitchFamily="18" charset="0"/>
                <a:cs typeface="Times New Roman" panose="02020603050405020304" pitchFamily="18" charset="0"/>
              </a:rPr>
              <a:t> TBA @ AM</a:t>
            </a:r>
          </a:p>
        </p:txBody>
      </p:sp>
    </p:spTree>
    <p:extLst>
      <p:ext uri="{BB962C8B-B14F-4D97-AF65-F5344CB8AC3E}">
        <p14:creationId xmlns:p14="http://schemas.microsoft.com/office/powerpoint/2010/main" val="982490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0E715C-F220-8939-D0BC-773DDD336665}"/>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DDE4987-D33A-83B8-CE08-8F782D6BB336}"/>
              </a:ext>
            </a:extLst>
          </p:cNvPr>
          <p:cNvSpPr txBox="1"/>
          <p:nvPr/>
        </p:nvSpPr>
        <p:spPr>
          <a:xfrm>
            <a:off x="630936" y="630936"/>
            <a:ext cx="3599688" cy="146304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tab pos="457200" algn="l"/>
              </a:tabLst>
              <a:defRPr/>
            </a:pPr>
            <a:r>
              <a:rPr kumimoji="0" lang="en-US" sz="4800" b="1" i="0" u="none" strike="noStrike" kern="1200" cap="none" spc="0" normalizeH="0" baseline="0" noProof="0">
                <a:ln>
                  <a:noFill/>
                </a:ln>
                <a:solidFill>
                  <a:srgbClr val="FFFFFF"/>
                </a:solidFill>
                <a:effectLst/>
                <a:uLnTx/>
                <a:uFillTx/>
                <a:latin typeface="Aptos Display" panose="02110004020202020204"/>
                <a:ea typeface="+mn-ea"/>
                <a:cs typeface="+mn-cs"/>
              </a:rPr>
              <a:t>Photo &amp; Video</a:t>
            </a:r>
          </a:p>
        </p:txBody>
      </p:sp>
      <p:sp>
        <p:nvSpPr>
          <p:cNvPr id="19"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009D1624-C7AD-55E7-1643-2FD208498831}"/>
              </a:ext>
            </a:extLst>
          </p:cNvPr>
          <p:cNvSpPr txBox="1"/>
          <p:nvPr/>
        </p:nvSpPr>
        <p:spPr>
          <a:xfrm>
            <a:off x="4474462" y="630936"/>
            <a:ext cx="7074409" cy="1463040"/>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ptos" panose="02110004020202020204"/>
                <a:ea typeface="+mn-ea"/>
                <a:cs typeface="+mn-cs"/>
              </a:rPr>
              <a:t>All the information will be available by November 1</a:t>
            </a:r>
            <a:r>
              <a:rPr kumimoji="0" lang="en-US" sz="2200" b="0" i="0" u="none" strike="noStrike" kern="1200" cap="none" spc="0" normalizeH="0" baseline="30000" noProof="0" dirty="0">
                <a:ln>
                  <a:noFill/>
                </a:ln>
                <a:solidFill>
                  <a:srgbClr val="FFFFFF"/>
                </a:solidFill>
                <a:effectLst/>
                <a:uLnTx/>
                <a:uFillTx/>
                <a:latin typeface="Aptos" panose="02110004020202020204"/>
                <a:ea typeface="+mn-ea"/>
                <a:cs typeface="+mn-cs"/>
              </a:rPr>
              <a:t>st</a:t>
            </a:r>
            <a:r>
              <a:rPr kumimoji="0" lang="en-US" sz="2200" b="0" i="0" u="none" strike="noStrike" kern="1200" cap="none" spc="0" normalizeH="0" baseline="0" noProof="0" dirty="0">
                <a:ln>
                  <a:noFill/>
                </a:ln>
                <a:solidFill>
                  <a:srgbClr val="FFFFFF"/>
                </a:solidFill>
                <a:effectLst/>
                <a:uLnTx/>
                <a:uFillTx/>
                <a:latin typeface="Aptos" panose="02110004020202020204"/>
                <a:ea typeface="+mn-ea"/>
                <a:cs typeface="+mn-cs"/>
              </a:rPr>
              <a:t> in this link: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srgbClr val="FFFFFF"/>
                </a:solidFill>
                <a:effectLst/>
                <a:uLnTx/>
                <a:uFillTx/>
                <a:latin typeface="Aptos" panose="02110004020202020204"/>
                <a:ea typeface="+mn-ea"/>
                <a:cs typeface="+mn-cs"/>
              </a:rPr>
              <a:t>www.guadalupedoral.info/forparents/photography/</a:t>
            </a:r>
            <a:endParaRPr kumimoji="0" lang="en-US" sz="22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3C7CD34C-EA22-A0A5-2EC9-8F45871690AB}"/>
              </a:ext>
            </a:extLst>
          </p:cNvPr>
          <p:cNvPicPr>
            <a:picLocks noChangeAspect="1"/>
          </p:cNvPicPr>
          <p:nvPr/>
        </p:nvPicPr>
        <p:blipFill>
          <a:blip r:embed="rId2"/>
          <a:stretch>
            <a:fillRect/>
          </a:stretch>
        </p:blipFill>
        <p:spPr>
          <a:xfrm>
            <a:off x="715334" y="2971800"/>
            <a:ext cx="10749140" cy="3278488"/>
          </a:xfrm>
          <a:prstGeom prst="rect">
            <a:avLst/>
          </a:prstGeom>
        </p:spPr>
      </p:pic>
    </p:spTree>
    <p:extLst>
      <p:ext uri="{BB962C8B-B14F-4D97-AF65-F5344CB8AC3E}">
        <p14:creationId xmlns:p14="http://schemas.microsoft.com/office/powerpoint/2010/main" val="339440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C534-82D3-E831-6164-70C0E4ADBAAF}"/>
              </a:ext>
            </a:extLst>
          </p:cNvPr>
          <p:cNvSpPr>
            <a:spLocks noGrp="1"/>
          </p:cNvSpPr>
          <p:nvPr>
            <p:ph type="title"/>
          </p:nvPr>
        </p:nvSpPr>
        <p:spPr>
          <a:xfrm>
            <a:off x="774826" y="826852"/>
            <a:ext cx="10515600" cy="1325563"/>
          </a:xfrm>
        </p:spPr>
        <p:txBody>
          <a:bodyPr>
            <a:normAutofit fontScale="90000"/>
          </a:bodyPr>
          <a:lstStyle/>
          <a:p>
            <a:r>
              <a:rPr lang="en-US" dirty="0"/>
              <a:t>I have watched this </a:t>
            </a:r>
            <a:br>
              <a:rPr lang="en-US" dirty="0"/>
            </a:br>
            <a:r>
              <a:rPr lang="en-US" dirty="0"/>
              <a:t>Open House Video</a:t>
            </a:r>
          </a:p>
        </p:txBody>
      </p:sp>
      <p:pic>
        <p:nvPicPr>
          <p:cNvPr id="5" name="Picture 4">
            <a:extLst>
              <a:ext uri="{FF2B5EF4-FFF2-40B4-BE49-F238E27FC236}">
                <a16:creationId xmlns:a16="http://schemas.microsoft.com/office/drawing/2014/main" id="{CD7DCC7D-CFC2-4F00-FFE8-6121A5815480}"/>
              </a:ext>
            </a:extLst>
          </p:cNvPr>
          <p:cNvPicPr>
            <a:picLocks noChangeAspect="1"/>
          </p:cNvPicPr>
          <p:nvPr/>
        </p:nvPicPr>
        <p:blipFill>
          <a:blip r:embed="rId2"/>
          <a:stretch>
            <a:fillRect/>
          </a:stretch>
        </p:blipFill>
        <p:spPr>
          <a:xfrm>
            <a:off x="3267176" y="2461561"/>
            <a:ext cx="7505700" cy="2724150"/>
          </a:xfrm>
          <a:prstGeom prst="rect">
            <a:avLst/>
          </a:prstGeom>
        </p:spPr>
      </p:pic>
    </p:spTree>
    <p:extLst>
      <p:ext uri="{BB962C8B-B14F-4D97-AF65-F5344CB8AC3E}">
        <p14:creationId xmlns:p14="http://schemas.microsoft.com/office/powerpoint/2010/main" val="361150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3" descr="A book cover with a group of people&#10;&#10;Description automatically generated">
            <a:extLst>
              <a:ext uri="{FF2B5EF4-FFF2-40B4-BE49-F238E27FC236}">
                <a16:creationId xmlns:a16="http://schemas.microsoft.com/office/drawing/2014/main" id="{2AF54A19-B165-5ED4-3DDA-852D9930C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66" y="534303"/>
            <a:ext cx="7153303" cy="3719717"/>
          </a:xfrm>
          <a:prstGeom prst="rect">
            <a:avLst/>
          </a:prstGeom>
        </p:spPr>
      </p:pic>
      <p:sp>
        <p:nvSpPr>
          <p:cNvPr id="2" name="Title 1">
            <a:extLst>
              <a:ext uri="{FF2B5EF4-FFF2-40B4-BE49-F238E27FC236}">
                <a16:creationId xmlns:a16="http://schemas.microsoft.com/office/drawing/2014/main" id="{48BC0422-7517-E249-F2DA-B9DC31BAE53D}"/>
              </a:ext>
            </a:extLst>
          </p:cNvPr>
          <p:cNvSpPr>
            <a:spLocks noGrp="1"/>
          </p:cNvSpPr>
          <p:nvPr>
            <p:ph type="title"/>
          </p:nvPr>
        </p:nvSpPr>
        <p:spPr>
          <a:xfrm>
            <a:off x="7910835" y="534303"/>
            <a:ext cx="3748361" cy="1526057"/>
          </a:xfrm>
          <a:noFill/>
        </p:spPr>
        <p:txBody>
          <a:bodyPr anchor="ctr">
            <a:normAutofit fontScale="90000"/>
          </a:bodyPr>
          <a:lstStyle/>
          <a:p>
            <a:pPr algn="ctr"/>
            <a:r>
              <a:rPr lang="en-US" dirty="0" err="1"/>
              <a:t>Asistencia</a:t>
            </a:r>
            <a:r>
              <a:rPr lang="en-US" dirty="0"/>
              <a:t> a Misa</a:t>
            </a:r>
          </a:p>
        </p:txBody>
      </p:sp>
      <p:sp>
        <p:nvSpPr>
          <p:cNvPr id="3" name="Content Placeholder 2">
            <a:extLst>
              <a:ext uri="{FF2B5EF4-FFF2-40B4-BE49-F238E27FC236}">
                <a16:creationId xmlns:a16="http://schemas.microsoft.com/office/drawing/2014/main" id="{A23B0EE8-CCED-1E21-64E9-CCA178E9AAB8}"/>
              </a:ext>
            </a:extLst>
          </p:cNvPr>
          <p:cNvSpPr>
            <a:spLocks noGrp="1"/>
          </p:cNvSpPr>
          <p:nvPr>
            <p:ph idx="1"/>
          </p:nvPr>
        </p:nvSpPr>
        <p:spPr>
          <a:xfrm>
            <a:off x="7583449" y="2294814"/>
            <a:ext cx="4356074" cy="3370672"/>
          </a:xfrm>
        </p:spPr>
        <p:txBody>
          <a:bodyPr>
            <a:normAutofit/>
          </a:bodyPr>
          <a:lstStyle/>
          <a:p>
            <a:pPr marL="400050" marR="0" indent="-285750">
              <a:lnSpc>
                <a:spcPct val="100000"/>
              </a:lnSpc>
              <a:spcBef>
                <a:spcPts val="0"/>
              </a:spcBef>
              <a:spcAft>
                <a:spcPts val="0"/>
              </a:spcAft>
            </a:pPr>
            <a:r>
              <a:rPr lang="es-VE" sz="1800" b="1" dirty="0">
                <a:effectLst/>
                <a:latin typeface="Times New Roman" panose="02020603050405020304" pitchFamily="18" charset="0"/>
                <a:ea typeface="Calibri" panose="020F0502020204030204" pitchFamily="34" charset="0"/>
              </a:rPr>
              <a:t>Obligatoria porque Jesús lo manda en el 3er Mandamiento</a:t>
            </a:r>
            <a:endParaRPr lang="en-US" sz="1800" dirty="0">
              <a:effectLst/>
              <a:latin typeface="Times New Roman" panose="02020603050405020304" pitchFamily="18" charset="0"/>
              <a:ea typeface="Times New Roman" panose="02020603050405020304" pitchFamily="18" charset="0"/>
            </a:endParaRPr>
          </a:p>
          <a:p>
            <a:pPr marL="400050" marR="0" indent="-285750">
              <a:lnSpc>
                <a:spcPct val="100000"/>
              </a:lnSpc>
              <a:spcBef>
                <a:spcPts val="0"/>
              </a:spcBef>
              <a:spcAft>
                <a:spcPts val="0"/>
              </a:spcAft>
            </a:pPr>
            <a:r>
              <a:rPr lang="en-US" sz="1800" b="1" dirty="0">
                <a:effectLst/>
                <a:latin typeface="Times New Roman" panose="02020603050405020304" pitchFamily="18" charset="0"/>
                <a:ea typeface="Calibri" panose="020F0502020204030204" pitchFamily="34" charset="0"/>
              </a:rPr>
              <a:t>Mass Attendance: Mandatory because Jesus says so in the 3rd Commandment.</a:t>
            </a:r>
          </a:p>
          <a:p>
            <a:pPr marL="114300" marR="0" indent="0">
              <a:lnSpc>
                <a:spcPct val="100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800100" lvl="1" indent="-342900">
              <a:lnSpc>
                <a:spcPct val="100000"/>
              </a:lnSpc>
              <a:spcBef>
                <a:spcPts val="0"/>
              </a:spcBef>
              <a:buFont typeface="+mj-lt"/>
              <a:buAutoNum type="alphaLcPeriod"/>
            </a:pPr>
            <a:r>
              <a:rPr lang="en-US" sz="1600" dirty="0">
                <a:effectLst/>
                <a:latin typeface="Times New Roman" panose="02020603050405020304" pitchFamily="18" charset="0"/>
                <a:ea typeface="Times New Roman" panose="02020603050405020304" pitchFamily="18" charset="0"/>
              </a:rPr>
              <a:t>Keep holy the Lord’s day is the 3</a:t>
            </a:r>
            <a:r>
              <a:rPr lang="en-US" sz="1600" baseline="30000" dirty="0">
                <a:effectLst/>
                <a:latin typeface="Times New Roman" panose="02020603050405020304" pitchFamily="18" charset="0"/>
                <a:ea typeface="Times New Roman" panose="02020603050405020304" pitchFamily="18" charset="0"/>
              </a:rPr>
              <a:t>rd</a:t>
            </a:r>
            <a:r>
              <a:rPr lang="en-US" sz="1600" dirty="0">
                <a:effectLst/>
                <a:latin typeface="Times New Roman" panose="02020603050405020304" pitchFamily="18" charset="0"/>
                <a:ea typeface="Times New Roman" panose="02020603050405020304" pitchFamily="18" charset="0"/>
              </a:rPr>
              <a:t> Commandment</a:t>
            </a:r>
          </a:p>
          <a:p>
            <a:pPr marL="800100" lvl="1" indent="-342900">
              <a:lnSpc>
                <a:spcPct val="100000"/>
              </a:lnSpc>
              <a:spcBef>
                <a:spcPts val="0"/>
              </a:spcBef>
              <a:buFont typeface="+mj-lt"/>
              <a:buAutoNum type="alphaLcPeriod"/>
            </a:pPr>
            <a:r>
              <a:rPr lang="en-US" sz="1600" dirty="0">
                <a:effectLst/>
                <a:latin typeface="Times New Roman" panose="02020603050405020304" pitchFamily="18" charset="0"/>
                <a:ea typeface="Times New Roman" panose="02020603050405020304" pitchFamily="18" charset="0"/>
              </a:rPr>
              <a:t>We must attend Mass every Sunday.</a:t>
            </a:r>
          </a:p>
          <a:p>
            <a:pPr marL="800100" lvl="1" indent="-342900">
              <a:lnSpc>
                <a:spcPct val="100000"/>
              </a:lnSpc>
              <a:spcBef>
                <a:spcPts val="0"/>
              </a:spcBef>
              <a:buFont typeface="+mj-lt"/>
              <a:buAutoNum type="alphaLcPeriod"/>
            </a:pPr>
            <a:r>
              <a:rPr lang="en-US" sz="1600" dirty="0">
                <a:effectLst/>
                <a:latin typeface="Times New Roman" panose="02020603050405020304" pitchFamily="18" charset="0"/>
                <a:ea typeface="Times New Roman" panose="02020603050405020304" pitchFamily="18" charset="0"/>
              </a:rPr>
              <a:t>We must attend Mass in Person</a:t>
            </a:r>
          </a:p>
          <a:p>
            <a:pPr marL="1200150" lvl="2" indent="-285750">
              <a:lnSpc>
                <a:spcPct val="100000"/>
              </a:lnSpc>
              <a:spcBef>
                <a:spcPts val="0"/>
              </a:spcBef>
              <a:buFont typeface="+mj-lt"/>
              <a:buAutoNum type="alphaLcPeriod"/>
            </a:pPr>
            <a:r>
              <a:rPr lang="en-US" dirty="0">
                <a:effectLst/>
                <a:latin typeface="Times New Roman" panose="02020603050405020304" pitchFamily="18" charset="0"/>
                <a:ea typeface="Times New Roman" panose="02020603050405020304" pitchFamily="18" charset="0"/>
              </a:rPr>
              <a:t>In our Parish of Guadalupe</a:t>
            </a:r>
          </a:p>
          <a:p>
            <a:pPr marL="1200150" lvl="2" indent="-285750">
              <a:lnSpc>
                <a:spcPct val="100000"/>
              </a:lnSpc>
              <a:spcBef>
                <a:spcPts val="0"/>
              </a:spcBef>
              <a:buFont typeface="+mj-lt"/>
              <a:buAutoNum type="alphaLcPeriod"/>
            </a:pPr>
            <a:r>
              <a:rPr lang="en-US" dirty="0">
                <a:effectLst/>
                <a:latin typeface="Times New Roman" panose="02020603050405020304" pitchFamily="18" charset="0"/>
                <a:ea typeface="Times New Roman" panose="02020603050405020304" pitchFamily="18" charset="0"/>
              </a:rPr>
              <a:t>Or in any Catholic Parish</a:t>
            </a:r>
          </a:p>
          <a:p>
            <a:pPr marL="0" indent="0">
              <a:lnSpc>
                <a:spcPct val="100000"/>
              </a:lnSpc>
              <a:buNone/>
            </a:pPr>
            <a:endParaRPr lang="en-US" sz="1300" dirty="0"/>
          </a:p>
        </p:txBody>
      </p:sp>
      <p:sp>
        <p:nvSpPr>
          <p:cNvPr id="6" name="TextBox 5">
            <a:extLst>
              <a:ext uri="{FF2B5EF4-FFF2-40B4-BE49-F238E27FC236}">
                <a16:creationId xmlns:a16="http://schemas.microsoft.com/office/drawing/2014/main" id="{834F3348-C424-2D38-F5C1-09A0380383FC}"/>
              </a:ext>
            </a:extLst>
          </p:cNvPr>
          <p:cNvSpPr txBox="1"/>
          <p:nvPr/>
        </p:nvSpPr>
        <p:spPr>
          <a:xfrm>
            <a:off x="81481" y="4788323"/>
            <a:ext cx="816348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45911"/>
                </a:solidFill>
                <a:effectLst/>
                <a:uLnTx/>
                <a:uFillTx/>
                <a:latin typeface="Times New Roman" panose="02020603050405020304" pitchFamily="18" charset="0"/>
                <a:ea typeface="Times New Roman" panose="02020603050405020304" pitchFamily="18" charset="0"/>
                <a:cs typeface="+mn-cs"/>
              </a:rPr>
              <a:t>MASS ATTENDANCE LOG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Watch this Video/</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Vean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este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3"/>
              </a:rPr>
              <a:t>https://guadalupedoral.info/mass-attendance-log/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You will get these messages every week through your Google Classroom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Recibirán estos mensajes semanalmente en Google Classroom</a:t>
            </a:r>
            <a:endParaRPr kumimoji="0" lang="en-US" sz="14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52874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CEC09CB-37C4-BD3D-C758-809FFE70F632}"/>
              </a:ext>
            </a:extLst>
          </p:cNvPr>
          <p:cNvSpPr>
            <a:spLocks noGrp="1"/>
          </p:cNvSpPr>
          <p:nvPr>
            <p:ph type="title"/>
          </p:nvPr>
        </p:nvSpPr>
        <p:spPr>
          <a:xfrm>
            <a:off x="894031" y="310939"/>
            <a:ext cx="10714021" cy="3390880"/>
          </a:xfrm>
        </p:spPr>
        <p:txBody>
          <a:bodyPr vert="horz" lIns="91440" tIns="45720" rIns="91440" bIns="45720" rtlCol="0" anchor="t">
            <a:normAutofit/>
          </a:bodyPr>
          <a:lstStyle/>
          <a:p>
            <a:pPr algn="ctr"/>
            <a:r>
              <a:rPr lang="en-US" sz="6600" dirty="0"/>
              <a:t>First Mass and Blessing for all our Students</a:t>
            </a:r>
          </a:p>
        </p:txBody>
      </p:sp>
      <p:graphicFrame>
        <p:nvGraphicFramePr>
          <p:cNvPr id="4" name="Content Placeholder 3">
            <a:extLst>
              <a:ext uri="{FF2B5EF4-FFF2-40B4-BE49-F238E27FC236}">
                <a16:creationId xmlns:a16="http://schemas.microsoft.com/office/drawing/2014/main" id="{20021231-3FC5-FEF8-B3D7-4E03298FA219}"/>
              </a:ext>
            </a:extLst>
          </p:cNvPr>
          <p:cNvGraphicFramePr>
            <a:graphicFrameLocks noGrp="1"/>
          </p:cNvGraphicFramePr>
          <p:nvPr>
            <p:ph idx="1"/>
          </p:nvPr>
        </p:nvGraphicFramePr>
        <p:xfrm>
          <a:off x="6384616" y="2500599"/>
          <a:ext cx="5570898" cy="4046462"/>
        </p:xfrm>
        <a:graphic>
          <a:graphicData uri="http://schemas.openxmlformats.org/drawingml/2006/table">
            <a:tbl>
              <a:tblPr>
                <a:noFill/>
              </a:tblPr>
              <a:tblGrid>
                <a:gridCol w="1666226">
                  <a:extLst>
                    <a:ext uri="{9D8B030D-6E8A-4147-A177-3AD203B41FA5}">
                      <a16:colId xmlns:a16="http://schemas.microsoft.com/office/drawing/2014/main" val="1027041945"/>
                    </a:ext>
                  </a:extLst>
                </a:gridCol>
                <a:gridCol w="1678776">
                  <a:extLst>
                    <a:ext uri="{9D8B030D-6E8A-4147-A177-3AD203B41FA5}">
                      <a16:colId xmlns:a16="http://schemas.microsoft.com/office/drawing/2014/main" val="1293398645"/>
                    </a:ext>
                  </a:extLst>
                </a:gridCol>
                <a:gridCol w="2225896">
                  <a:extLst>
                    <a:ext uri="{9D8B030D-6E8A-4147-A177-3AD203B41FA5}">
                      <a16:colId xmlns:a16="http://schemas.microsoft.com/office/drawing/2014/main" val="4167612702"/>
                    </a:ext>
                  </a:extLst>
                </a:gridCol>
              </a:tblGrid>
              <a:tr h="578066">
                <a:tc rowSpan="2">
                  <a:txBody>
                    <a:bodyPr/>
                    <a:lstStyle/>
                    <a:p>
                      <a:pPr algn="l" fontAlgn="t"/>
                      <a:r>
                        <a:rPr lang="en-US" sz="1800" b="1" u="none" strike="noStrike" cap="all" dirty="0">
                          <a:solidFill>
                            <a:srgbClr val="00B0F0"/>
                          </a:solidFill>
                          <a:effectLst/>
                        </a:rPr>
                        <a:t>Saturday</a:t>
                      </a:r>
                      <a:br>
                        <a:rPr lang="en-US" sz="1800" b="1" u="none" strike="noStrike" cap="all" dirty="0">
                          <a:solidFill>
                            <a:srgbClr val="00B0F0"/>
                          </a:solidFill>
                          <a:effectLst/>
                        </a:rPr>
                      </a:br>
                      <a:r>
                        <a:rPr lang="en-US" sz="1800" b="1" u="none" strike="noStrike" cap="all" dirty="0">
                          <a:solidFill>
                            <a:srgbClr val="00B0F0"/>
                          </a:solidFill>
                          <a:effectLst/>
                        </a:rPr>
                        <a:t>09/14</a:t>
                      </a:r>
                    </a:p>
                  </a:txBody>
                  <a:tcPr marL="253167" marR="189876" marT="126584" marB="12658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5:30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English</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42843248"/>
                  </a:ext>
                </a:extLst>
              </a:tr>
              <a:tr h="578066">
                <a:tc vMerge="1">
                  <a:txBody>
                    <a:bodyPr/>
                    <a:lstStyle/>
                    <a:p>
                      <a:endParaRPr lang="en-US"/>
                    </a:p>
                  </a:txBody>
                  <a:tcPr/>
                </a:tc>
                <a:tc>
                  <a:txBody>
                    <a:bodyPr/>
                    <a:lstStyle/>
                    <a:p>
                      <a:pPr algn="l" fontAlgn="ctr"/>
                      <a:r>
                        <a:rPr lang="en-US" sz="1800" u="none" strike="noStrike" dirty="0">
                          <a:solidFill>
                            <a:schemeClr val="tx1">
                              <a:lumMod val="75000"/>
                              <a:lumOff val="25000"/>
                            </a:schemeClr>
                          </a:solidFill>
                          <a:effectLst/>
                        </a:rPr>
                        <a:t>7:00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a:solidFill>
                            <a:schemeClr val="tx1">
                              <a:lumMod val="75000"/>
                              <a:lumOff val="25000"/>
                            </a:schemeClr>
                          </a:solidFill>
                          <a:effectLst/>
                        </a:rPr>
                        <a:t>Español</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90737268"/>
                  </a:ext>
                </a:extLst>
              </a:tr>
              <a:tr h="578066">
                <a:tc rowSpan="5">
                  <a:txBody>
                    <a:bodyPr/>
                    <a:lstStyle/>
                    <a:p>
                      <a:pPr algn="l" fontAlgn="t"/>
                      <a:r>
                        <a:rPr lang="en-US" sz="1800" b="1" u="none" strike="noStrike" cap="all" dirty="0">
                          <a:solidFill>
                            <a:srgbClr val="00B0F0"/>
                          </a:solidFill>
                          <a:effectLst/>
                        </a:rPr>
                        <a:t>Sunday</a:t>
                      </a:r>
                      <a:br>
                        <a:rPr lang="en-US" sz="1800" b="1" u="none" strike="noStrike" cap="all" dirty="0">
                          <a:solidFill>
                            <a:srgbClr val="00B0F0"/>
                          </a:solidFill>
                          <a:effectLst/>
                        </a:rPr>
                      </a:br>
                      <a:r>
                        <a:rPr lang="en-US" sz="1800" b="1" u="none" strike="noStrike" cap="all" dirty="0">
                          <a:solidFill>
                            <a:srgbClr val="00B0F0"/>
                          </a:solidFill>
                          <a:effectLst/>
                        </a:rPr>
                        <a:t>09/15</a:t>
                      </a:r>
                    </a:p>
                  </a:txBody>
                  <a:tcPr marL="253167" marR="189876" marT="126584" marB="126584">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8:30 am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English</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95046680"/>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10:00 am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err="1">
                          <a:solidFill>
                            <a:schemeClr val="tx1">
                              <a:lumMod val="75000"/>
                              <a:lumOff val="25000"/>
                            </a:schemeClr>
                          </a:solidFill>
                          <a:effectLst/>
                        </a:rPr>
                        <a:t>Español</a:t>
                      </a:r>
                      <a:r>
                        <a:rPr lang="en-US" sz="1800" u="none" strike="noStrike" dirty="0">
                          <a:solidFill>
                            <a:schemeClr val="tx1">
                              <a:lumMod val="75000"/>
                              <a:lumOff val="25000"/>
                            </a:schemeClr>
                          </a:solidFill>
                          <a:effectLst/>
                        </a:rPr>
                        <a:t> </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435157901"/>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11:45 am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a:solidFill>
                            <a:schemeClr val="tx1">
                              <a:lumMod val="75000"/>
                              <a:lumOff val="25000"/>
                            </a:schemeClr>
                          </a:solidFill>
                          <a:effectLst/>
                        </a:rPr>
                        <a:t>English </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14977858"/>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1:30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err="1">
                          <a:solidFill>
                            <a:schemeClr val="tx1">
                              <a:lumMod val="75000"/>
                              <a:lumOff val="25000"/>
                            </a:schemeClr>
                          </a:solidFill>
                          <a:effectLst/>
                        </a:rPr>
                        <a:t>Español</a:t>
                      </a:r>
                      <a:endParaRPr lang="en-US" sz="1800" u="none" strike="noStrike" dirty="0">
                        <a:solidFill>
                          <a:schemeClr val="tx1">
                            <a:lumMod val="75000"/>
                            <a:lumOff val="25000"/>
                          </a:schemeClr>
                        </a:solidFill>
                        <a:effectLst/>
                      </a:endParaRP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93667444"/>
                  </a:ext>
                </a:extLst>
              </a:tr>
              <a:tr h="578066">
                <a:tc vMerge="1">
                  <a:txBody>
                    <a:bodyPr/>
                    <a:lstStyle/>
                    <a:p>
                      <a:endParaRPr lang="en-US"/>
                    </a:p>
                  </a:txBody>
                  <a:tcPr/>
                </a:tc>
                <a:tc>
                  <a:txBody>
                    <a:bodyPr/>
                    <a:lstStyle/>
                    <a:p>
                      <a:pPr algn="l" fontAlgn="ctr"/>
                      <a:r>
                        <a:rPr lang="en-US" sz="1800" u="none" strike="noStrike">
                          <a:solidFill>
                            <a:schemeClr val="tx1">
                              <a:lumMod val="75000"/>
                              <a:lumOff val="25000"/>
                            </a:schemeClr>
                          </a:solidFill>
                          <a:effectLst/>
                        </a:rPr>
                        <a:t>7:00 pm</a:t>
                      </a: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fontAlgn="ctr"/>
                      <a:r>
                        <a:rPr lang="en-US" sz="1800" u="none" strike="noStrike" dirty="0" err="1">
                          <a:solidFill>
                            <a:schemeClr val="tx1">
                              <a:lumMod val="75000"/>
                              <a:lumOff val="25000"/>
                            </a:schemeClr>
                          </a:solidFill>
                          <a:effectLst/>
                        </a:rPr>
                        <a:t>Español</a:t>
                      </a:r>
                      <a:endParaRPr lang="en-US" sz="1800" u="none" strike="noStrike" dirty="0">
                        <a:solidFill>
                          <a:schemeClr val="tx1">
                            <a:lumMod val="75000"/>
                            <a:lumOff val="25000"/>
                          </a:schemeClr>
                        </a:solidFill>
                        <a:effectLst/>
                      </a:endParaRPr>
                    </a:p>
                  </a:txBody>
                  <a:tcPr marL="253167" marR="189876" marT="126584" marB="1265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93988089"/>
                  </a:ext>
                </a:extLst>
              </a:tr>
            </a:tbl>
          </a:graphicData>
        </a:graphic>
      </p:graphicFrame>
      <p:pic>
        <p:nvPicPr>
          <p:cNvPr id="6" name="Picture 5" descr="A large group of people in a church&#10;&#10;Description automatically generated">
            <a:extLst>
              <a:ext uri="{FF2B5EF4-FFF2-40B4-BE49-F238E27FC236}">
                <a16:creationId xmlns:a16="http://schemas.microsoft.com/office/drawing/2014/main" id="{A5223C64-C9EA-4D7E-A614-BF59F6E40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31" y="2657883"/>
            <a:ext cx="5570899" cy="3748492"/>
          </a:xfrm>
          <a:prstGeom prst="rect">
            <a:avLst/>
          </a:prstGeom>
        </p:spPr>
      </p:pic>
    </p:spTree>
    <p:extLst>
      <p:ext uri="{BB962C8B-B14F-4D97-AF65-F5344CB8AC3E}">
        <p14:creationId xmlns:p14="http://schemas.microsoft.com/office/powerpoint/2010/main" val="10453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9BB2-1333-34A6-A2BF-BCF5AB0648F9}"/>
              </a:ext>
            </a:extLst>
          </p:cNvPr>
          <p:cNvSpPr>
            <a:spLocks noGrp="1"/>
          </p:cNvSpPr>
          <p:nvPr>
            <p:ph type="title"/>
          </p:nvPr>
        </p:nvSpPr>
        <p:spPr>
          <a:xfrm>
            <a:off x="838200" y="256484"/>
            <a:ext cx="10813610" cy="814746"/>
          </a:xfrm>
        </p:spPr>
        <p:txBody>
          <a:bodyPr>
            <a:noAutofit/>
          </a:bodyPr>
          <a:lstStyle/>
          <a:p>
            <a:r>
              <a:rPr lang="en-US" sz="4400" dirty="0"/>
              <a:t>First day of Classes for kids and parents</a:t>
            </a:r>
          </a:p>
        </p:txBody>
      </p:sp>
      <p:sp>
        <p:nvSpPr>
          <p:cNvPr id="3" name="Content Placeholder 2">
            <a:extLst>
              <a:ext uri="{FF2B5EF4-FFF2-40B4-BE49-F238E27FC236}">
                <a16:creationId xmlns:a16="http://schemas.microsoft.com/office/drawing/2014/main" id="{1AE2E6A7-FB50-C455-E0FF-053C5770318B}"/>
              </a:ext>
            </a:extLst>
          </p:cNvPr>
          <p:cNvSpPr>
            <a:spLocks noGrp="1"/>
          </p:cNvSpPr>
          <p:nvPr>
            <p:ph idx="1"/>
          </p:nvPr>
        </p:nvSpPr>
        <p:spPr>
          <a:xfrm>
            <a:off x="838200" y="1071230"/>
            <a:ext cx="11002818" cy="5180267"/>
          </a:xfrm>
        </p:spPr>
        <p:txBody>
          <a:bodyPr>
            <a:normAutofit fontScale="92500" lnSpcReduction="10000"/>
          </a:bodyPr>
          <a:lstStyle/>
          <a:p>
            <a:pPr marL="0" marR="0" algn="ctr">
              <a:spcBef>
                <a:spcPts val="0"/>
              </a:spcBef>
              <a:spcAft>
                <a:spcPts val="1500"/>
              </a:spcAft>
            </a:pPr>
            <a:r>
              <a:rPr lang="en-US" sz="1600" b="1" dirty="0">
                <a:solidFill>
                  <a:srgbClr val="000000"/>
                </a:solidFill>
                <a:effectLst/>
                <a:highlight>
                  <a:srgbClr val="FFFFFF"/>
                </a:highlight>
                <a:latin typeface="Roboto" panose="02000000000000000000" pitchFamily="2" charset="0"/>
                <a:ea typeface="Times New Roman" panose="02020603050405020304" pitchFamily="18" charset="0"/>
              </a:rPr>
              <a:t>CCD/RCIA First day of Classes &amp; Locations in Our Lady of Guadalupe Church</a:t>
            </a:r>
            <a:br>
              <a:rPr lang="en-US" sz="1600" b="1" dirty="0">
                <a:solidFill>
                  <a:srgbClr val="000000"/>
                </a:solidFill>
                <a:effectLst/>
                <a:highlight>
                  <a:srgbClr val="FFFFFF"/>
                </a:highlight>
                <a:latin typeface="Roboto" panose="02000000000000000000" pitchFamily="2" charset="0"/>
                <a:ea typeface="Times New Roman" panose="02020603050405020304" pitchFamily="18" charset="0"/>
              </a:rPr>
            </a:br>
            <a:r>
              <a:rPr lang="en-US" sz="2200" b="1" dirty="0">
                <a:solidFill>
                  <a:srgbClr val="FF0000"/>
                </a:solidFill>
                <a:effectLst/>
                <a:highlight>
                  <a:srgbClr val="FFFFFF"/>
                </a:highlight>
                <a:latin typeface="Roboto" panose="02000000000000000000" pitchFamily="2" charset="0"/>
                <a:ea typeface="Times New Roman" panose="02020603050405020304" pitchFamily="18" charset="0"/>
              </a:rPr>
              <a:t>The First Day at least one Adult must stay with the Students (1</a:t>
            </a:r>
            <a:r>
              <a:rPr lang="en-US" sz="2200" b="1" baseline="30000" dirty="0">
                <a:solidFill>
                  <a:srgbClr val="FF0000"/>
                </a:solidFill>
                <a:effectLst/>
                <a:highlight>
                  <a:srgbClr val="FFFFFF"/>
                </a:highlight>
                <a:latin typeface="Roboto" panose="02000000000000000000" pitchFamily="2" charset="0"/>
                <a:ea typeface="Times New Roman" panose="02020603050405020304" pitchFamily="18" charset="0"/>
              </a:rPr>
              <a:t>st</a:t>
            </a:r>
            <a:r>
              <a:rPr lang="en-US" sz="2200" b="1" dirty="0">
                <a:solidFill>
                  <a:srgbClr val="FF0000"/>
                </a:solidFill>
                <a:effectLst/>
                <a:highlight>
                  <a:srgbClr val="FFFFFF"/>
                </a:highlight>
                <a:latin typeface="Roboto" panose="02000000000000000000" pitchFamily="2" charset="0"/>
                <a:ea typeface="Times New Roman" panose="02020603050405020304" pitchFamily="18" charset="0"/>
              </a:rPr>
              <a:t> grade to 12</a:t>
            </a:r>
            <a:r>
              <a:rPr lang="en-US" sz="2200" b="1" baseline="30000" dirty="0">
                <a:solidFill>
                  <a:srgbClr val="FF0000"/>
                </a:solidFill>
                <a:effectLst/>
                <a:highlight>
                  <a:srgbClr val="FFFFFF"/>
                </a:highlight>
                <a:latin typeface="Roboto" panose="02000000000000000000" pitchFamily="2" charset="0"/>
                <a:ea typeface="Times New Roman" panose="02020603050405020304" pitchFamily="18" charset="0"/>
              </a:rPr>
              <a:t>th</a:t>
            </a:r>
            <a:r>
              <a:rPr lang="en-US" sz="2200" b="1" dirty="0">
                <a:solidFill>
                  <a:srgbClr val="FF0000"/>
                </a:solidFill>
                <a:effectLst/>
                <a:highlight>
                  <a:srgbClr val="FFFFFF"/>
                </a:highlight>
                <a:latin typeface="Roboto" panose="02000000000000000000" pitchFamily="2" charset="0"/>
                <a:ea typeface="Times New Roman" panose="02020603050405020304" pitchFamily="18" charset="0"/>
              </a:rPr>
              <a:t> grade)</a:t>
            </a:r>
            <a:endParaRPr lang="en-US" sz="2200" b="1" dirty="0">
              <a:solidFill>
                <a:srgbClr val="FF0000"/>
              </a:solidFill>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SUNDAY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(Kids, Teens &amp; Adults) enrolled in Classes at Doral Academy High School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2"/>
              </a:rPr>
              <a:t>11100 NW 27th St, Doral, FL 33172</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Communion Students (FC1 &amp; FC2): September 14th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Confirmation Students (CONF1 &amp; CONF2): September 14th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Special Need &amp; Baptism: September 14th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highlight>
                  <a:srgbClr val="FFFFFF"/>
                </a:highlight>
                <a:latin typeface="Roboto" panose="02000000000000000000" pitchFamily="2" charset="0"/>
                <a:ea typeface="Times New Roman" panose="02020603050405020304" pitchFamily="18" charset="0"/>
              </a:rPr>
              <a:t>* Adults English Candidates: September 14th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MONDAY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enrolled in Classes at Shelton Academy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3"/>
              </a:rPr>
              <a:t>9455 NW 40th Street Rd, Doral, FL 33178</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Communion Students (FC1) Students: September 15th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MONDAY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(Young Adults &amp; Adults) enrolled in RCIA Classes at Parish Hall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4"/>
              </a:rPr>
              <a:t>11691 NW 25th Street, Doral, 33172</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Young Adults Candidates: September 15th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Adults Candidates: September 15th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514350" algn="l"/>
              </a:tabLst>
            </a:pPr>
            <a:r>
              <a:rPr lang="en-US" sz="1600" b="1" dirty="0">
                <a:solidFill>
                  <a:srgbClr val="3F6FE8"/>
                </a:solidFill>
                <a:effectLst/>
                <a:highlight>
                  <a:srgbClr val="FFFFFF"/>
                </a:highlight>
                <a:latin typeface="Roboto" panose="02000000000000000000" pitchFamily="2" charset="0"/>
                <a:ea typeface="Times New Roman" panose="02020603050405020304" pitchFamily="18" charset="0"/>
              </a:rPr>
              <a:t>TUESDAY </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for all Students enrolled in Classes at Shelton Academy (</a:t>
            </a:r>
            <a:r>
              <a:rPr lang="en-US" sz="1600" u="sng" dirty="0">
                <a:solidFill>
                  <a:srgbClr val="000000"/>
                </a:solidFill>
                <a:effectLst/>
                <a:highlight>
                  <a:srgbClr val="FFFFFF"/>
                </a:highlight>
                <a:latin typeface="Roboto" panose="02000000000000000000" pitchFamily="2" charset="0"/>
                <a:ea typeface="Times New Roman" panose="02020603050405020304" pitchFamily="18" charset="0"/>
                <a:hlinkClick r:id="rId3"/>
              </a:rPr>
              <a:t>9455 NW 40th Street Rd, Doral, FL 33178</a:t>
            </a: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Communion Students (FC1): September 16th</a:t>
            </a:r>
            <a:br>
              <a:rPr lang="en-US" sz="1600" dirty="0">
                <a:solidFill>
                  <a:srgbClr val="3F6FE8"/>
                </a:solidFill>
                <a:effectLst/>
                <a:highlight>
                  <a:srgbClr val="FFFFFF"/>
                </a:highlight>
                <a:latin typeface="Roboto" panose="02000000000000000000" pitchFamily="2" charset="0"/>
                <a:ea typeface="Times New Roman" panose="02020603050405020304" pitchFamily="18" charset="0"/>
              </a:rPr>
            </a:br>
            <a:r>
              <a:rPr lang="en-US" sz="1600" dirty="0">
                <a:solidFill>
                  <a:srgbClr val="3F6FE8"/>
                </a:solidFill>
                <a:effectLst/>
                <a:highlight>
                  <a:srgbClr val="FFFFFF"/>
                </a:highlight>
                <a:latin typeface="Roboto" panose="02000000000000000000" pitchFamily="2" charset="0"/>
                <a:ea typeface="Times New Roman" panose="02020603050405020304" pitchFamily="18" charset="0"/>
              </a:rPr>
              <a:t>* Confirmation Students (CONF1): September 16th</a:t>
            </a:r>
            <a:endParaRPr lang="en-US" sz="16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600" b="1" dirty="0">
                <a:effectLst/>
                <a:latin typeface="Roboto" panose="02000000000000000000" pitchFamily="2" charset="0"/>
                <a:ea typeface="Times New Roman" panose="02020603050405020304" pitchFamily="18" charset="0"/>
              </a:rPr>
              <a:t>5. </a:t>
            </a:r>
            <a:r>
              <a:rPr lang="en-US" sz="1600" b="1" dirty="0">
                <a:solidFill>
                  <a:srgbClr val="3F6FE8"/>
                </a:solidFill>
                <a:effectLst/>
                <a:latin typeface="Roboto" panose="02000000000000000000" pitchFamily="2" charset="0"/>
                <a:ea typeface="Times New Roman" panose="02020603050405020304" pitchFamily="18" charset="0"/>
              </a:rPr>
              <a:t>WEDNESDAY </a:t>
            </a:r>
            <a: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t>for all Students enrolled in Classes at Shelton Academy (</a:t>
            </a:r>
            <a:r>
              <a:rPr lang="en-US" sz="1600" u="sng" dirty="0">
                <a:solidFill>
                  <a:srgbClr val="0000FF"/>
                </a:solidFill>
                <a:effectLst/>
                <a:latin typeface="Roboto" panose="02000000000000000000" pitchFamily="2" charset="0"/>
                <a:ea typeface="Times New Roman" panose="02020603050405020304" pitchFamily="18" charset="0"/>
                <a:hlinkClick r:id="rId3"/>
              </a:rPr>
              <a:t>9455 NW 40th Street Rd, Doral, FL 33178)</a:t>
            </a:r>
            <a:b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br>
            <a:r>
              <a:rPr lang="en-US" sz="1600" dirty="0">
                <a:solidFill>
                  <a:srgbClr val="3F6FE8"/>
                </a:solidFill>
                <a:latin typeface="Roboto" panose="02000000000000000000" pitchFamily="2" charset="0"/>
                <a:ea typeface="Times New Roman" panose="02020603050405020304" pitchFamily="18" charset="0"/>
                <a:cs typeface="Times New Roman" panose="02020603050405020304" pitchFamily="18" charset="0"/>
              </a:rPr>
              <a:t>       </a:t>
            </a:r>
            <a: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t>* Communion Students (FC2): September 17th</a:t>
            </a:r>
            <a:b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br>
            <a:r>
              <a:rPr lang="en-US" sz="1600" dirty="0">
                <a:solidFill>
                  <a:srgbClr val="3F6FE8"/>
                </a:solidFill>
                <a:effectLst/>
                <a:latin typeface="Roboto" panose="02000000000000000000" pitchFamily="2" charset="0"/>
                <a:ea typeface="Times New Roman" panose="02020603050405020304" pitchFamily="18" charset="0"/>
                <a:cs typeface="Times New Roman" panose="02020603050405020304" pitchFamily="18" charset="0"/>
              </a:rPr>
              <a:t>       * Confirmation Students (CONF2): September 17th</a:t>
            </a:r>
            <a:endParaRPr lang="en-US" dirty="0"/>
          </a:p>
        </p:txBody>
      </p:sp>
    </p:spTree>
    <p:extLst>
      <p:ext uri="{BB962C8B-B14F-4D97-AF65-F5344CB8AC3E}">
        <p14:creationId xmlns:p14="http://schemas.microsoft.com/office/powerpoint/2010/main" val="376278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0576B-039F-E50A-AD37-79C9A2A68937}"/>
              </a:ext>
            </a:extLst>
          </p:cNvPr>
          <p:cNvSpPr>
            <a:spLocks noGrp="1"/>
          </p:cNvSpPr>
          <p:nvPr>
            <p:ph type="title"/>
          </p:nvPr>
        </p:nvSpPr>
        <p:spPr>
          <a:xfrm>
            <a:off x="439848" y="190716"/>
            <a:ext cx="10515600" cy="1078247"/>
          </a:xfrm>
        </p:spPr>
        <p:txBody>
          <a:bodyPr anchor="b">
            <a:normAutofit/>
          </a:bodyPr>
          <a:lstStyle/>
          <a:p>
            <a:r>
              <a:rPr lang="en-US" dirty="0"/>
              <a:t>Uniform</a:t>
            </a:r>
          </a:p>
        </p:txBody>
      </p:sp>
      <p:sp>
        <p:nvSpPr>
          <p:cNvPr id="3" name="Content Placeholder 2">
            <a:extLst>
              <a:ext uri="{FF2B5EF4-FFF2-40B4-BE49-F238E27FC236}">
                <a16:creationId xmlns:a16="http://schemas.microsoft.com/office/drawing/2014/main" id="{13C01DAA-321F-1D0A-597D-78EC1F280D54}"/>
              </a:ext>
            </a:extLst>
          </p:cNvPr>
          <p:cNvSpPr>
            <a:spLocks noGrp="1"/>
          </p:cNvSpPr>
          <p:nvPr>
            <p:ph idx="1"/>
          </p:nvPr>
        </p:nvSpPr>
        <p:spPr>
          <a:xfrm>
            <a:off x="3847701" y="1268963"/>
            <a:ext cx="5410443" cy="1356542"/>
          </a:xfrm>
        </p:spPr>
        <p:txBody>
          <a:bodyPr anchor="ctr">
            <a:normAutofit fontScale="85000" lnSpcReduction="20000"/>
          </a:bodyPr>
          <a:lstStyle/>
          <a:p>
            <a:pPr marL="342900" marR="0" lvl="0" indent="-342900">
              <a:spcBef>
                <a:spcPts val="0"/>
              </a:spcBef>
              <a:spcAft>
                <a:spcPts val="0"/>
              </a:spcAft>
              <a:buFont typeface="+mj-lt"/>
              <a:buAutoNum type="arabicPeriod"/>
              <a:tabLst>
                <a:tab pos="571500" algn="l"/>
              </a:tabLst>
            </a:pPr>
            <a:r>
              <a:rPr lang="en-US" sz="2800" dirty="0">
                <a:effectLst/>
                <a:latin typeface="Times New Roman" panose="02020603050405020304" pitchFamily="18" charset="0"/>
                <a:ea typeface="Calibri" panose="020F0502020204030204" pitchFamily="34" charset="0"/>
              </a:rPr>
              <a:t>Blue, Kaki or Jeans pants or skirts</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2800" dirty="0">
                <a:effectLst/>
                <a:latin typeface="Times New Roman" panose="02020603050405020304" pitchFamily="18" charset="0"/>
                <a:ea typeface="Calibri" panose="020F0502020204030204" pitchFamily="34" charset="0"/>
              </a:rPr>
              <a:t>Our Lady of Guadalupe T-Shirt</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800"/>
              </a:spcAft>
              <a:buFont typeface="+mj-lt"/>
              <a:buAutoNum type="arabicPeriod"/>
            </a:pPr>
            <a:r>
              <a:rPr lang="en-US" sz="2800" dirty="0">
                <a:effectLst/>
                <a:latin typeface="Times New Roman" panose="02020603050405020304" pitchFamily="18" charset="0"/>
                <a:ea typeface="Calibri" panose="020F0502020204030204" pitchFamily="34" charset="0"/>
              </a:rPr>
              <a:t>ID Tag</a:t>
            </a:r>
            <a:endParaRPr lang="en-US" sz="2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DE9D4C1A-AD2D-FCF3-B9B0-5F66ED58D0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0490"/>
          <a:stretch/>
        </p:blipFill>
        <p:spPr bwMode="auto">
          <a:xfrm>
            <a:off x="9487122" y="0"/>
            <a:ext cx="2704878" cy="3217333"/>
          </a:xfrm>
          <a:prstGeom prst="rect">
            <a:avLst/>
          </a:prstGeom>
          <a:noFill/>
        </p:spPr>
      </p:pic>
      <p:pic>
        <p:nvPicPr>
          <p:cNvPr id="6" name="Picture 5">
            <a:extLst>
              <a:ext uri="{FF2B5EF4-FFF2-40B4-BE49-F238E27FC236}">
                <a16:creationId xmlns:a16="http://schemas.microsoft.com/office/drawing/2014/main" id="{1AC14B76-AAA9-5256-6BB2-67B8A89E2365}"/>
              </a:ext>
            </a:extLst>
          </p:cNvPr>
          <p:cNvPicPr>
            <a:picLocks noChangeAspect="1"/>
          </p:cNvPicPr>
          <p:nvPr/>
        </p:nvPicPr>
        <p:blipFill>
          <a:blip r:embed="rId3"/>
          <a:stretch>
            <a:fillRect/>
          </a:stretch>
        </p:blipFill>
        <p:spPr>
          <a:xfrm>
            <a:off x="0" y="2753483"/>
            <a:ext cx="12192000" cy="4104517"/>
          </a:xfrm>
          <a:prstGeom prst="rect">
            <a:avLst/>
          </a:prstGeom>
        </p:spPr>
      </p:pic>
      <p:sp>
        <p:nvSpPr>
          <p:cNvPr id="8" name="Title 1">
            <a:extLst>
              <a:ext uri="{FF2B5EF4-FFF2-40B4-BE49-F238E27FC236}">
                <a16:creationId xmlns:a16="http://schemas.microsoft.com/office/drawing/2014/main" id="{83D24E99-FE0E-49B5-727A-26F56544EBFC}"/>
              </a:ext>
            </a:extLst>
          </p:cNvPr>
          <p:cNvSpPr txBox="1">
            <a:spLocks/>
          </p:cNvSpPr>
          <p:nvPr/>
        </p:nvSpPr>
        <p:spPr>
          <a:xfrm>
            <a:off x="3847701" y="0"/>
            <a:ext cx="10515600" cy="1078247"/>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sz="3200" dirty="0"/>
              <a:t>For Middle &amp; High Schoolers</a:t>
            </a:r>
          </a:p>
        </p:txBody>
      </p:sp>
    </p:spTree>
    <p:extLst>
      <p:ext uri="{BB962C8B-B14F-4D97-AF65-F5344CB8AC3E}">
        <p14:creationId xmlns:p14="http://schemas.microsoft.com/office/powerpoint/2010/main" val="1201432254"/>
      </p:ext>
    </p:extLst>
  </p:cSld>
  <p:clrMapOvr>
    <a:masterClrMapping/>
  </p:clrMapOvr>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772</TotalTime>
  <Words>4434</Words>
  <Application>Microsoft Office PowerPoint</Application>
  <PresentationFormat>Widescreen</PresentationFormat>
  <Paragraphs>299</Paragraphs>
  <Slides>49</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Aharoni</vt:lpstr>
      <vt:lpstr>Aptos</vt:lpstr>
      <vt:lpstr>Aptos Display</vt:lpstr>
      <vt:lpstr>Arial</vt:lpstr>
      <vt:lpstr>Arial Black</vt:lpstr>
      <vt:lpstr>Avenir Next LT Pro</vt:lpstr>
      <vt:lpstr>Calibri Light</vt:lpstr>
      <vt:lpstr>Roboto</vt:lpstr>
      <vt:lpstr>Times New Roman</vt:lpstr>
      <vt:lpstr>Wingdings</vt:lpstr>
      <vt:lpstr>FadeVTI</vt:lpstr>
      <vt:lpstr>Office Theme</vt:lpstr>
      <vt:lpstr>PowerPoint Presentation</vt:lpstr>
      <vt:lpstr>PowerPoint Presentation</vt:lpstr>
      <vt:lpstr>Google Classroom</vt:lpstr>
      <vt:lpstr>Parent’s Handbook</vt:lpstr>
      <vt:lpstr>I have watched this  Open House Video</vt:lpstr>
      <vt:lpstr>Asistencia a Misa</vt:lpstr>
      <vt:lpstr>First Mass and Blessing for all our Students</vt:lpstr>
      <vt:lpstr>First day of Classes for kids and parents</vt:lpstr>
      <vt:lpstr>Uniform</vt:lpstr>
      <vt:lpstr>Calendario / Calendar</vt:lpstr>
      <vt:lpstr>Class Attendance</vt:lpstr>
      <vt:lpstr>Material/ School Supplies</vt:lpstr>
      <vt:lpstr>PowerPoint Presentation</vt:lpstr>
      <vt:lpstr>Classes of Formation for Parents</vt:lpstr>
      <vt:lpstr>Pick up Parents’ ID for DAHS</vt:lpstr>
      <vt:lpstr>Drop off and Pick up AT DORAL ACADEMY HIGH SCHOOL on Sundays</vt:lpstr>
      <vt:lpstr>Drop off and Pick up AT DORAL ACADEMY HIGH SCHOOL on Sundays</vt:lpstr>
      <vt:lpstr>Classrooms @ DAHS</vt:lpstr>
      <vt:lpstr>PowerPoint Presentation</vt:lpstr>
      <vt:lpstr>Pick up Barcode for Shelton Academy</vt:lpstr>
      <vt:lpstr>Drop off and Pick up AT SHELTON ACADEMY on Mondays, Tuesdays and Wednesday</vt:lpstr>
      <vt:lpstr>Drop off and Pick up AT SHELTON ACADEMY on Mondays, Tuesdays and Wednesday</vt:lpstr>
      <vt:lpstr>Classrooms @ Shelton</vt:lpstr>
      <vt:lpstr>PowerPoint Presentation</vt:lpstr>
      <vt:lpstr>Our Lady of Guadalupe is dedicated to teach the Catholic Faith to the children of our parish. Additionally the Religious Education Department is charged with presenting the “Teaching Touching Safety” program to our students. This program is part of the Archdiocese of Miami’s ongoing effort to help create and maintain safe environments for children. The following is a summary of this year program. Lesson 7:  Principle: Educating children about Internet Safety. Specifically: 1) Some Do’s and Don’ts of interacting with people on the Internet, and 2) The importance of protecting yourself and your personal information while using the Internet.  Catechism: Man is obliged to follow the moral law, which urges him “to do what is good and avoid what is evil” (cf. GS 16). This law makes itself heard in his conscience. #1713  Goal: To assist children and young people in recognizing the risks of providing personal information to anyone on the Internet and to help them realize how hard it is to know who someone really is when the only avenue of communication is the Internet.  Objectives: To teach children and young people safety rules for the Internet and to raise their awareness about the ways adults can use the Internet to confuse and “trick” them into believing things that are not true. The goal for this lesson is not to teach everything about Internet safety but to concentrate on two specific areas: 1) keeping personal information private, and 2) realizing that there is no way to really know who is talking with you on the Internet. The specific learning goals are: Children and young people can learn when to give personal information to an adult and when to keep it private. Children and young people should never give private information to someone they don’t know or can’t see, such as people who might contact them through the Internet.  </vt:lpstr>
      <vt:lpstr>PowerPoint Presentation</vt:lpstr>
      <vt:lpstr>PowerPoint Presentation</vt:lpstr>
      <vt:lpstr>1) Essays for Confirmation Students middle-high school &amp; RCIA</vt:lpstr>
      <vt:lpstr>2) The Saint Name  Document the Candidates must SUBMIT it BY December 15th</vt:lpstr>
      <vt:lpstr>PowerPoint Presentation</vt:lpstr>
      <vt:lpstr>The Sponsor Letter Documents the SPONSORS must SUBMIT BY December 12th</vt:lpstr>
      <vt:lpstr>Requisitos para ser Padrinos de Confirmacion</vt:lpstr>
      <vt:lpstr>Requirements for Godparents of Confirmation</vt:lpstr>
      <vt:lpstr>PowerPoint Presentation</vt:lpstr>
      <vt:lpstr>PowerPoint Presentation</vt:lpstr>
      <vt:lpstr>PowerPoint Presentation</vt:lpstr>
      <vt:lpstr>PowerPoint Presentation</vt:lpstr>
      <vt:lpstr>PowerPoint Presentation</vt:lpstr>
      <vt:lpstr>Confirmation Retreat &amp; Rehearsal</vt:lpstr>
      <vt:lpstr>End of Year Retreat for Parents &amp; Students</vt:lpstr>
      <vt:lpstr>PowerPoint Presentation</vt:lpstr>
      <vt:lpstr>Quizlet</vt:lpstr>
      <vt:lpstr>PowerPoint Presentation</vt:lpstr>
      <vt:lpstr>Dress Code for the  Confirmation Mass</vt:lpstr>
      <vt:lpstr>For the  Confirmation Mass</vt:lpstr>
      <vt:lpstr>For Parents and Sponsors</vt:lpstr>
      <vt:lpstr>PowerPoint Presentation</vt:lpstr>
      <vt:lpstr>Confession Day May 14, 2026 @ 600 PM First Communion TBA @ AM Confirmation TBA @ 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Miguel Ruiz</dc:creator>
  <cp:lastModifiedBy>Miguel Ruiz</cp:lastModifiedBy>
  <cp:revision>27</cp:revision>
  <dcterms:created xsi:type="dcterms:W3CDTF">2024-07-11T14:40:27Z</dcterms:created>
  <dcterms:modified xsi:type="dcterms:W3CDTF">2025-08-21T18:56:43Z</dcterms:modified>
</cp:coreProperties>
</file>